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698" r:id="rId4"/>
    <p:sldMasterId id="2147483712" r:id="rId5"/>
    <p:sldMasterId id="2147483724" r:id="rId6"/>
  </p:sldMasterIdLst>
  <p:notesMasterIdLst>
    <p:notesMasterId r:id="rId20"/>
  </p:notesMasterIdLst>
  <p:handoutMasterIdLst>
    <p:handoutMasterId r:id="rId21"/>
  </p:handoutMasterIdLst>
  <p:sldIdLst>
    <p:sldId id="343" r:id="rId7"/>
    <p:sldId id="386" r:id="rId8"/>
    <p:sldId id="315" r:id="rId9"/>
    <p:sldId id="390" r:id="rId10"/>
    <p:sldId id="391" r:id="rId11"/>
    <p:sldId id="392" r:id="rId12"/>
    <p:sldId id="395" r:id="rId13"/>
    <p:sldId id="393" r:id="rId14"/>
    <p:sldId id="398" r:id="rId15"/>
    <p:sldId id="397" r:id="rId16"/>
    <p:sldId id="396" r:id="rId17"/>
    <p:sldId id="394" r:id="rId18"/>
    <p:sldId id="399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ce Meinhold" initials="B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CC9900"/>
    <a:srgbClr val="FFCC66"/>
    <a:srgbClr val="CCECFF"/>
    <a:srgbClr val="CCFFCC"/>
    <a:srgbClr val="FFFFCC"/>
    <a:srgbClr val="66FFFF"/>
    <a:srgbClr val="0033CC"/>
    <a:srgbClr val="3366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35" autoAdjust="0"/>
    <p:restoredTop sz="90918" autoAdjust="0"/>
  </p:normalViewPr>
  <p:slideViewPr>
    <p:cSldViewPr>
      <p:cViewPr varScale="1">
        <p:scale>
          <a:sx n="67" d="100"/>
          <a:sy n="67" d="100"/>
        </p:scale>
        <p:origin x="132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684" y="2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Relationship Id="rId3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sse, Jay A. (GSFC-562.0)[SCIENCE SYSTEMS AND APPLICATIONS INC]" userId="06c92bfb-5adf-4402-a318-6f1df6b161fe" providerId="ADAL" clId="{85398EC9-2110-4C0D-A02F-92EC43E1F303}"/>
    <pc:docChg chg="custSel modSld">
      <pc:chgData name="Brusse, Jay A. (GSFC-562.0)[SCIENCE SYSTEMS AND APPLICATIONS INC]" userId="06c92bfb-5adf-4402-a318-6f1df6b161fe" providerId="ADAL" clId="{85398EC9-2110-4C0D-A02F-92EC43E1F303}" dt="2024-10-10T15:41:19.909" v="19" actId="20577"/>
      <pc:docMkLst>
        <pc:docMk/>
      </pc:docMkLst>
      <pc:sldChg chg="modNotes">
        <pc:chgData name="Brusse, Jay A. (GSFC-562.0)[SCIENCE SYSTEMS AND APPLICATIONS INC]" userId="06c92bfb-5adf-4402-a318-6f1df6b161fe" providerId="ADAL" clId="{85398EC9-2110-4C0D-A02F-92EC43E1F303}" dt="2024-10-10T15:35:51.665" v="11" actId="478"/>
        <pc:sldMkLst>
          <pc:docMk/>
          <pc:sldMk cId="0" sldId="315"/>
        </pc:sldMkLst>
      </pc:sldChg>
      <pc:sldChg chg="modSp mod">
        <pc:chgData name="Brusse, Jay A. (GSFC-562.0)[SCIENCE SYSTEMS AND APPLICATIONS INC]" userId="06c92bfb-5adf-4402-a318-6f1df6b161fe" providerId="ADAL" clId="{85398EC9-2110-4C0D-A02F-92EC43E1F303}" dt="2024-10-10T15:41:19.909" v="19" actId="20577"/>
        <pc:sldMkLst>
          <pc:docMk/>
          <pc:sldMk cId="3374825973" sldId="343"/>
        </pc:sldMkLst>
        <pc:spChg chg="mod">
          <ac:chgData name="Brusse, Jay A. (GSFC-562.0)[SCIENCE SYSTEMS AND APPLICATIONS INC]" userId="06c92bfb-5adf-4402-a318-6f1df6b161fe" providerId="ADAL" clId="{85398EC9-2110-4C0D-A02F-92EC43E1F303}" dt="2024-10-10T15:41:19.909" v="19" actId="20577"/>
          <ac:spMkLst>
            <pc:docMk/>
            <pc:sldMk cId="3374825973" sldId="343"/>
            <ac:spMk id="13" creationId="{C34401FF-26C1-F5EF-0683-5BA5A4C821D5}"/>
          </ac:spMkLst>
        </pc:spChg>
      </pc:sldChg>
      <pc:sldChg chg="modNotes">
        <pc:chgData name="Brusse, Jay A. (GSFC-562.0)[SCIENCE SYSTEMS AND APPLICATIONS INC]" userId="06c92bfb-5adf-4402-a318-6f1df6b161fe" providerId="ADAL" clId="{85398EC9-2110-4C0D-A02F-92EC43E1F303}" dt="2024-10-10T15:35:55.464" v="12" actId="478"/>
        <pc:sldMkLst>
          <pc:docMk/>
          <pc:sldMk cId="3386808557" sldId="390"/>
        </pc:sldMkLst>
      </pc:sldChg>
      <pc:sldChg chg="modNotes">
        <pc:chgData name="Brusse, Jay A. (GSFC-562.0)[SCIENCE SYSTEMS AND APPLICATIONS INC]" userId="06c92bfb-5adf-4402-a318-6f1df6b161fe" providerId="ADAL" clId="{85398EC9-2110-4C0D-A02F-92EC43E1F303}" dt="2024-10-10T15:35:58.602" v="13" actId="478"/>
        <pc:sldMkLst>
          <pc:docMk/>
          <pc:sldMk cId="2123210255" sldId="391"/>
        </pc:sldMkLst>
      </pc:sldChg>
      <pc:sldChg chg="modNotes">
        <pc:chgData name="Brusse, Jay A. (GSFC-562.0)[SCIENCE SYSTEMS AND APPLICATIONS INC]" userId="06c92bfb-5adf-4402-a318-6f1df6b161fe" providerId="ADAL" clId="{85398EC9-2110-4C0D-A02F-92EC43E1F303}" dt="2024-10-10T15:36:03.829" v="15" actId="478"/>
        <pc:sldMkLst>
          <pc:docMk/>
          <pc:sldMk cId="1633651368" sldId="392"/>
        </pc:sldMkLst>
      </pc:sldChg>
      <pc:sldChg chg="modNotes">
        <pc:chgData name="Brusse, Jay A. (GSFC-562.0)[SCIENCE SYSTEMS AND APPLICATIONS INC]" userId="06c92bfb-5adf-4402-a318-6f1df6b161fe" providerId="ADAL" clId="{85398EC9-2110-4C0D-A02F-92EC43E1F303}" dt="2024-10-10T15:35:46.362" v="10" actId="478"/>
        <pc:sldMkLst>
          <pc:docMk/>
          <pc:sldMk cId="3650014601" sldId="393"/>
        </pc:sldMkLst>
      </pc:sldChg>
      <pc:sldChg chg="modNotes">
        <pc:chgData name="Brusse, Jay A. (GSFC-562.0)[SCIENCE SYSTEMS AND APPLICATIONS INC]" userId="06c92bfb-5adf-4402-a318-6f1df6b161fe" providerId="ADAL" clId="{85398EC9-2110-4C0D-A02F-92EC43E1F303}" dt="2024-10-10T15:35:25.506" v="2" actId="478"/>
        <pc:sldMkLst>
          <pc:docMk/>
          <pc:sldMk cId="3645592655" sldId="394"/>
        </pc:sldMkLst>
      </pc:sldChg>
      <pc:sldChg chg="modNotes">
        <pc:chgData name="Brusse, Jay A. (GSFC-562.0)[SCIENCE SYSTEMS AND APPLICATIONS INC]" userId="06c92bfb-5adf-4402-a318-6f1df6b161fe" providerId="ADAL" clId="{85398EC9-2110-4C0D-A02F-92EC43E1F303}" dt="2024-10-10T15:36:08.897" v="17" actId="478"/>
        <pc:sldMkLst>
          <pc:docMk/>
          <pc:sldMk cId="3302266990" sldId="395"/>
        </pc:sldMkLst>
      </pc:sldChg>
      <pc:sldChg chg="modNotes">
        <pc:chgData name="Brusse, Jay A. (GSFC-562.0)[SCIENCE SYSTEMS AND APPLICATIONS INC]" userId="06c92bfb-5adf-4402-a318-6f1df6b161fe" providerId="ADAL" clId="{85398EC9-2110-4C0D-A02F-92EC43E1F303}" dt="2024-10-10T15:35:30.912" v="4" actId="478"/>
        <pc:sldMkLst>
          <pc:docMk/>
          <pc:sldMk cId="3649910376" sldId="396"/>
        </pc:sldMkLst>
      </pc:sldChg>
      <pc:sldChg chg="modNotes">
        <pc:chgData name="Brusse, Jay A. (GSFC-562.0)[SCIENCE SYSTEMS AND APPLICATIONS INC]" userId="06c92bfb-5adf-4402-a318-6f1df6b161fe" providerId="ADAL" clId="{85398EC9-2110-4C0D-A02F-92EC43E1F303}" dt="2024-10-10T15:35:35.817" v="5" actId="478"/>
        <pc:sldMkLst>
          <pc:docMk/>
          <pc:sldMk cId="2948061652" sldId="397"/>
        </pc:sldMkLst>
      </pc:sldChg>
      <pc:sldChg chg="modNotes">
        <pc:chgData name="Brusse, Jay A. (GSFC-562.0)[SCIENCE SYSTEMS AND APPLICATIONS INC]" userId="06c92bfb-5adf-4402-a318-6f1df6b161fe" providerId="ADAL" clId="{85398EC9-2110-4C0D-A02F-92EC43E1F303}" dt="2024-10-10T15:35:43.957" v="8" actId="478"/>
        <pc:sldMkLst>
          <pc:docMk/>
          <pc:sldMk cId="1068645894" sldId="398"/>
        </pc:sldMkLst>
      </pc:sldChg>
      <pc:sldChg chg="modNotes">
        <pc:chgData name="Brusse, Jay A. (GSFC-562.0)[SCIENCE SYSTEMS AND APPLICATIONS INC]" userId="06c92bfb-5adf-4402-a318-6f1df6b161fe" providerId="ADAL" clId="{85398EC9-2110-4C0D-A02F-92EC43E1F303}" dt="2024-10-10T15:35:22.329" v="1" actId="478"/>
        <pc:sldMkLst>
          <pc:docMk/>
          <pc:sldMk cId="497084956" sldId="39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9AA943-C4B1-4CB9-9D31-F3AB04B0CAD8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951291-FC08-4EEB-B6C7-FCA1E00B0F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71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B9E02-A969-460D-BB66-F61B15E7F1C2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51BFC-C24D-4C31-8B50-96C03E1C5F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2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1BFC-C24D-4C31-8B50-96C03E1C5F9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79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1BFC-C24D-4C31-8B50-96C03E1C5F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4059071-6AB5-60A6-8659-C623FC7B7E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37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1BFC-C24D-4C31-8B50-96C03E1C5F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D087195-B596-6E4B-ACA9-E2C3B3AD2C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19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1BFC-C24D-4C31-8B50-96C03E1C5F9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9BDAF57-6B5A-0633-B3F2-6EF5E27D1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92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1BFC-C24D-4C31-8B50-96C03E1C5F9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B140FE7-372D-5602-574B-C27BBD359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3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1BFC-C24D-4C31-8B50-96C03E1C5F9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49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1BFC-C24D-4C31-8B50-96C03E1C5F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D4D33EB-C549-F6C8-CA7E-E053E13048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83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1BFC-C24D-4C31-8B50-96C03E1C5F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62675DF-B3D4-180D-7091-0CF3D5EEE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84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1BFC-C24D-4C31-8B50-96C03E1C5F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384B99F-7A42-5011-4676-2B06C5908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0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1BFC-C24D-4C31-8B50-96C03E1C5F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0E818FB-0E86-FF0E-E7CC-BDBA25ACD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67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1BFC-C24D-4C31-8B50-96C03E1C5F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8C4EE1B-A902-F7F9-C50D-9007F7070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63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1BFC-C24D-4C31-8B50-96C03E1C5F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05ACFD3-2E01-EF19-0D38-62A36D358A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77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1BFC-C24D-4C31-8B50-96C03E1C5F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245D756-C1F6-2AB2-17B2-0F277822D6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76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rtl="0" eaLnBrk="1" fontAlgn="base" hangingPunct="1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None/>
              <a:def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SPCD'24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D4714-5380-4A57-86D7-4488CC0CC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</a:t>
            </a:r>
            <a:r>
              <a:rPr lang="en-US" noProof="0" dirty="0"/>
              <a:t>to </a:t>
            </a:r>
            <a:r>
              <a:rPr lang="en-US" noProof="0"/>
              <a:t>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SPCD'24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D4714-5380-4A57-86D7-4488CC0CC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SPCD'24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D4714-5380-4A57-86D7-4488CC0CC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SPCD'24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D4714-5380-4A57-86D7-4488CC0CC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/>
              <a:t>Click icon </a:t>
            </a:r>
            <a:r>
              <a:rPr lang="en-US" noProof="0" dirty="0"/>
              <a:t>to add table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SPCD'24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D4714-5380-4A57-86D7-4488CC0CC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A6C1-EC81-4C36-A56E-3A632FB94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A6C1-EC81-4C36-A56E-3A632FB94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A6C1-EC81-4C36-A56E-3A632FB94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A6C1-EC81-4C36-A56E-3A632FB94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A6C1-EC81-4C36-A56E-3A632FB94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A6C1-EC81-4C36-A56E-3A632FB94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96633"/>
              </a:buCl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SPCD'24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AD4714-5380-4A57-86D7-4488CC0CC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A6C1-EC81-4C36-A56E-3A632FB94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A6C1-EC81-4C36-A56E-3A632FB94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</a:t>
            </a:r>
            <a:r>
              <a:rPr lang="en-US" dirty="0"/>
              <a:t>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A6C1-EC81-4C36-A56E-3A632FB94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A6C1-EC81-4C36-A56E-3A632FB94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A6C1-EC81-4C36-A56E-3A632FB94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B7A9-FDF3-4E54-A66A-BAAF4EB09D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B7A9-FDF3-4E54-A66A-BAAF4EB09D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B7A9-FDF3-4E54-A66A-BAAF4EB09D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B7A9-FDF3-4E54-A66A-BAAF4EB09D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B7A9-FDF3-4E54-A66A-BAAF4EB09D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AD4714-5380-4A57-86D7-4488CC0CC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B7A9-FDF3-4E54-A66A-BAAF4EB09D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B7A9-FDF3-4E54-A66A-BAAF4EB09D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B7A9-FDF3-4E54-A66A-BAAF4EB09D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</a:t>
            </a:r>
            <a:r>
              <a:rPr lang="en-US" dirty="0"/>
              <a:t>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B7A9-FDF3-4E54-A66A-BAAF4EB09D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B7A9-FDF3-4E54-A66A-BAAF4EB09D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B7A9-FDF3-4E54-A66A-BAAF4EB09D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rtl="0" eaLnBrk="1" fontAlgn="base" hangingPunct="1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None/>
              <a:def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SPCD'24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D4714-5380-4A57-86D7-4488CC0CC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96633"/>
              </a:buCl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SPCD'24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AD4714-5380-4A57-86D7-4488CC0CC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AD4714-5380-4A57-86D7-4488CC0CC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SPCD'24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D4714-5380-4A57-86D7-4488CC0CC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SPCD'24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D4714-5380-4A57-86D7-4488CC0CC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SPCD'24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D4714-5380-4A57-86D7-4488CC0CC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SPCD'24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D4714-5380-4A57-86D7-4488CC0CC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SPCD'24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D4714-5380-4A57-86D7-4488CC0CC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SPCD'24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D4714-5380-4A57-86D7-4488CC0CC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SPCD'24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D4714-5380-4A57-86D7-4488CC0CC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</a:t>
            </a:r>
            <a:r>
              <a:rPr lang="en-US" noProof="0" dirty="0"/>
              <a:t>to </a:t>
            </a:r>
            <a:r>
              <a:rPr lang="en-US" noProof="0"/>
              <a:t>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SPCD'24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D4714-5380-4A57-86D7-4488CC0CC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SPCD'24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D4714-5380-4A57-86D7-4488CC0CC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SPCD'24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D4714-5380-4A57-86D7-4488CC0CC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/>
              <a:t>Click icon </a:t>
            </a:r>
            <a:r>
              <a:rPr lang="en-US" noProof="0" dirty="0"/>
              <a:t>to add table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SPCD'24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D4714-5380-4A57-86D7-4488CC0CC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MnO2 Ta caps Update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AD4714-5380-4A57-86D7-4488CC0CC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SPCD'24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D4714-5380-4A57-86D7-4488CC0CC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A6C1-EC81-4C36-A56E-3A632FB94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A6C1-EC81-4C36-A56E-3A632FB94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A6C1-EC81-4C36-A56E-3A632FB94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A6C1-EC81-4C36-A56E-3A632FB94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A6C1-EC81-4C36-A56E-3A632FB94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A6C1-EC81-4C36-A56E-3A632FB94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A6C1-EC81-4C36-A56E-3A632FB94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A6C1-EC81-4C36-A56E-3A632FB94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</a:t>
            </a:r>
            <a:r>
              <a:rPr lang="en-US" dirty="0"/>
              <a:t>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A6C1-EC81-4C36-A56E-3A632FB94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A6C1-EC81-4C36-A56E-3A632FB94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SPCD'24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D4714-5380-4A57-86D7-4488CC0CC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A6C1-EC81-4C36-A56E-3A632FB94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B7A9-FDF3-4E54-A66A-BAAF4EB09D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B7A9-FDF3-4E54-A66A-BAAF4EB09D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B7A9-FDF3-4E54-A66A-BAAF4EB09D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B7A9-FDF3-4E54-A66A-BAAF4EB09D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B7A9-FDF3-4E54-A66A-BAAF4EB09D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B7A9-FDF3-4E54-A66A-BAAF4EB09D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B7A9-FDF3-4E54-A66A-BAAF4EB09D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B7A9-FDF3-4E54-A66A-BAAF4EB09D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</a:t>
            </a:r>
            <a:r>
              <a:rPr lang="en-US" dirty="0"/>
              <a:t>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B7A9-FDF3-4E54-A66A-BAAF4EB09D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SPCD'24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D4714-5380-4A57-86D7-4488CC0CC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B7A9-FDF3-4E54-A66A-BAAF4EB09D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SPCD'24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B7A9-FDF3-4E54-A66A-BAAF4EB09D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SPCD'24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D4714-5380-4A57-86D7-4488CC0CC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SPCD'24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D4714-5380-4A57-86D7-4488CC0CC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E6DDC6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6" name="Picture 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86000" y="6248400"/>
            <a:ext cx="5105400" cy="427038"/>
          </a:xfrm>
          <a:prstGeom prst="rect">
            <a:avLst/>
          </a:prstGeom>
          <a:solidFill>
            <a:srgbClr val="CCFFFF">
              <a:alpha val="52156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0" y="6172200"/>
            <a:ext cx="5181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324600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folHlink"/>
                </a:solidFill>
                <a:latin typeface="Arial Unicode MS" pitchFamily="34" charset="-128"/>
              </a:defRPr>
            </a:lvl1pPr>
          </a:lstStyle>
          <a:p>
            <a:r>
              <a:rPr lang="en-US"/>
              <a:t>SPCD'24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324600"/>
            <a:ext cx="1066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folHlink"/>
                </a:solidFill>
                <a:latin typeface="Arial Unicode MS" pitchFamily="34" charset="-128"/>
              </a:defRPr>
            </a:lvl1pPr>
          </a:lstStyle>
          <a:p>
            <a:fld id="{ABAD4714-5380-4A57-86D7-4488CC0CC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zoom/>
  </p:transition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4485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4485C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4485C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4485C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4485C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4485C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4485C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4485C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4485C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SPCD'24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1A6C1-EC81-4C36-A56E-3A632FB94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SPCD'24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1B7A9-FDF3-4E54-A66A-BAAF4EB09D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E6DDC6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6" name="Picture 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86000" y="6248400"/>
            <a:ext cx="5105400" cy="427038"/>
          </a:xfrm>
          <a:prstGeom prst="rect">
            <a:avLst/>
          </a:prstGeom>
          <a:solidFill>
            <a:srgbClr val="CCFFFF">
              <a:alpha val="52156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0" y="6172200"/>
            <a:ext cx="5181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324600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folHlink"/>
                </a:solidFill>
                <a:latin typeface="Arial Unicode MS" pitchFamily="34" charset="-128"/>
              </a:defRPr>
            </a:lvl1pPr>
          </a:lstStyle>
          <a:p>
            <a:r>
              <a:rPr lang="en-US"/>
              <a:t>SPCD'24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324600"/>
            <a:ext cx="1066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folHlink"/>
                </a:solidFill>
                <a:latin typeface="Arial Unicode MS" pitchFamily="34" charset="-128"/>
              </a:defRPr>
            </a:lvl1pPr>
          </a:lstStyle>
          <a:p>
            <a:fld id="{ABAD4714-5380-4A57-86D7-4488CC0CC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36" r:id="rId14"/>
  </p:sldLayoutIdLst>
  <p:transition>
    <p:zoom/>
  </p:transition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4485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4485C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4485C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4485C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4485C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4485C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4485C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4485C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4485C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SPCD'24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1A6C1-EC81-4C36-A56E-3A632FB94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SPCD'24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1B7A9-FDF3-4E54-A66A-BAAF4EB09D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6.emf"/><Relationship Id="rId5" Type="http://schemas.openxmlformats.org/officeDocument/2006/relationships/image" Target="../media/image35.wmf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7.em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4.jpeg"/><Relationship Id="rId5" Type="http://schemas.openxmlformats.org/officeDocument/2006/relationships/image" Target="../media/image23.emf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4419600" y="5334000"/>
            <a:ext cx="0" cy="3048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362BB135-1D98-95D1-A569-DB426A31FD59}"/>
              </a:ext>
            </a:extLst>
          </p:cNvPr>
          <p:cNvSpPr txBox="1">
            <a:spLocks/>
          </p:cNvSpPr>
          <p:nvPr/>
        </p:nvSpPr>
        <p:spPr bwMode="auto">
          <a:xfrm>
            <a:off x="533400" y="2044065"/>
            <a:ext cx="8077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E6DDC6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4485C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4485C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4485C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4485C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4485C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4485C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4485C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4485C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4485C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solidFill>
                  <a:srgbClr val="996633"/>
                </a:solidFill>
              </a:rPr>
              <a:t>Stress Testing of Chip Aluminum Polymer Capacitors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C34401FF-26C1-F5EF-0683-5BA5A4C8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317" y="380970"/>
            <a:ext cx="66273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NASA Electronic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Parts and Packaging (NEPP) Program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3D12C21-7565-5734-3F31-DCEE7416785A}"/>
              </a:ext>
            </a:extLst>
          </p:cNvPr>
          <p:cNvSpPr txBox="1">
            <a:spLocks/>
          </p:cNvSpPr>
          <p:nvPr/>
        </p:nvSpPr>
        <p:spPr>
          <a:xfrm>
            <a:off x="1371600" y="3886200"/>
            <a:ext cx="6400800" cy="1600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Jay Brusse, NASA/SSAI</a:t>
            </a:r>
          </a:p>
          <a:p>
            <a:pPr marL="0" indent="0" algn="ctr">
              <a:buNone/>
            </a:pPr>
            <a:r>
              <a:rPr lang="en-US" sz="20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Alexander Teverovsky, Jacobs Technology Inc.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800" kern="0">
                <a:solidFill>
                  <a:schemeClr val="accent2">
                    <a:lumMod val="60000"/>
                    <a:lumOff val="40000"/>
                  </a:schemeClr>
                </a:solidFill>
              </a:rPr>
              <a:t>jay.a.brusse@nasa.gov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800" kern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alexander.a.teverovsky@nasa.gov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A71EFC42-1A05-8E05-94CA-86E80CCD3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50909"/>
            <a:ext cx="1219200" cy="4671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4B8495-08A6-5ED2-E3A8-928B2C4633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AD4714-5380-4A57-86D7-4488CC0CC17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25973"/>
      </p:ext>
    </p:extLst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914400"/>
          </a:xfrm>
        </p:spPr>
        <p:txBody>
          <a:bodyPr/>
          <a:lstStyle/>
          <a:p>
            <a:r>
              <a:rPr lang="en-US" dirty="0">
                <a:solidFill>
                  <a:srgbClr val="996633"/>
                </a:solidFill>
              </a:rPr>
              <a:t>Effect of Humidity on VBR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9600" y="1303429"/>
            <a:ext cx="8458200" cy="71487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287338" marR="685800" lvl="1" indent="-287338">
              <a:lnSpc>
                <a:spcPct val="107000"/>
              </a:lnSpc>
              <a:spcBef>
                <a:spcPts val="400"/>
              </a:spcBef>
              <a:buClr>
                <a:srgbClr val="996633"/>
              </a:buClr>
              <a:buSzPct val="122000"/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VBR was determined by CCS testing after different storage conditions.</a:t>
            </a:r>
          </a:p>
          <a:p>
            <a:pPr marL="287338" marR="685800" lvl="1" indent="-287338">
              <a:lnSpc>
                <a:spcPct val="107000"/>
              </a:lnSpc>
              <a:spcBef>
                <a:spcPts val="400"/>
              </a:spcBef>
              <a:buClr>
                <a:srgbClr val="996633"/>
              </a:buClr>
              <a:buSzPct val="122000"/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Relaxation of leakage currents was measured after CCS testing.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28600" y="6324600"/>
            <a:ext cx="7848600" cy="476250"/>
          </a:xfrm>
        </p:spPr>
        <p:txBody>
          <a:bodyPr/>
          <a:lstStyle/>
          <a:p>
            <a:pPr algn="l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SPCD'24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AD4714-5380-4A57-86D7-4488CC0CC17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054A32-CDE2-D911-3DAD-6A09B910AF8C}"/>
              </a:ext>
            </a:extLst>
          </p:cNvPr>
          <p:cNvSpPr/>
          <p:nvPr/>
        </p:nvSpPr>
        <p:spPr>
          <a:xfrm>
            <a:off x="601110" y="4527615"/>
            <a:ext cx="8066480" cy="1631384"/>
          </a:xfrm>
          <a:prstGeom prst="rect">
            <a:avLst/>
          </a:prstGeom>
          <a:solidFill>
            <a:srgbClr val="FFFFCC"/>
          </a:solidFill>
          <a:effectLst>
            <a:outerShdw blurRad="50800" dist="76200" dir="2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none" lIns="91440" rIns="0" anchor="t" anchorCtr="0">
            <a:noAutofit/>
          </a:bodyPr>
          <a:lstStyle/>
          <a:p>
            <a:pPr marL="287338" marR="685800" lvl="1" indent="-287338">
              <a:lnSpc>
                <a:spcPct val="107000"/>
              </a:lnSpc>
              <a:spcBef>
                <a:spcPts val="300"/>
              </a:spcBef>
              <a:buClr>
                <a:srgbClr val="996633"/>
              </a:buClr>
              <a:buSzPct val="122000"/>
              <a:buFont typeface="Wingdings" panose="05000000000000000000" pitchFamily="2" charset="2"/>
              <a:buChar char="ü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Moisture increased VBR in all types of APCs indicating anodic oxidation 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during CCS.</a:t>
            </a:r>
          </a:p>
          <a:p>
            <a:pPr marL="287338" marR="685800" lvl="1" indent="-287338">
              <a:lnSpc>
                <a:spcPct val="107000"/>
              </a:lnSpc>
              <a:spcBef>
                <a:spcPts val="300"/>
              </a:spcBef>
              <a:buClr>
                <a:srgbClr val="996633"/>
              </a:buClr>
              <a:buSzPct val="122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Capacitors that appeared shorted after CCS reduced leakage currents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a few hours under bias suggesting that breakdown is associated with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increasing of anomalous transients.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marR="685800" lvl="1" indent="-287338">
              <a:lnSpc>
                <a:spcPct val="107000"/>
              </a:lnSpc>
              <a:spcBef>
                <a:spcPts val="300"/>
              </a:spcBef>
              <a:buClr>
                <a:srgbClr val="996633"/>
              </a:buClr>
              <a:buSzPct val="122000"/>
              <a:buFont typeface="Wingdings" panose="05000000000000000000" pitchFamily="2" charset="2"/>
              <a:buChar char="ü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marR="685800" lvl="1" indent="-287338">
              <a:lnSpc>
                <a:spcPct val="107000"/>
              </a:lnSpc>
              <a:spcBef>
                <a:spcPts val="300"/>
              </a:spcBef>
              <a:buClr>
                <a:srgbClr val="996633"/>
              </a:buClr>
              <a:buSzPct val="122000"/>
              <a:buFont typeface="Wingdings" panose="05000000000000000000" pitchFamily="2" charset="2"/>
              <a:buChar char="ü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C8791A-387C-DD86-0B09-A8C8AB746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106" y="2312840"/>
            <a:ext cx="2533484" cy="1920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890683A-F6B9-0FC7-4077-67642CC4F13B}"/>
              </a:ext>
            </a:extLst>
          </p:cNvPr>
          <p:cNvGrpSpPr/>
          <p:nvPr/>
        </p:nvGrpSpPr>
        <p:grpSpPr>
          <a:xfrm>
            <a:off x="761081" y="2312840"/>
            <a:ext cx="5146247" cy="1920683"/>
            <a:chOff x="895905" y="2332610"/>
            <a:chExt cx="5146247" cy="192068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2B733CD-8B09-2F7E-D30D-74A71019C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905" y="2333053"/>
              <a:ext cx="2518972" cy="192024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5FAB3B1-3797-9127-DFFD-FAA3087A9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1655" y="2332610"/>
              <a:ext cx="2400497" cy="192024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948061652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914400"/>
          </a:xfrm>
        </p:spPr>
        <p:txBody>
          <a:bodyPr/>
          <a:lstStyle/>
          <a:p>
            <a:r>
              <a:rPr lang="en-US" dirty="0">
                <a:solidFill>
                  <a:srgbClr val="996633"/>
                </a:solidFill>
              </a:rPr>
              <a:t>Leakage Currents during HALT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4284" y="1066800"/>
            <a:ext cx="8692116" cy="663580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marL="287338" marR="685800" lvl="1" indent="-287338">
              <a:lnSpc>
                <a:spcPct val="107000"/>
              </a:lnSpc>
              <a:spcBef>
                <a:spcPts val="400"/>
              </a:spcBef>
              <a:buClr>
                <a:srgbClr val="996633"/>
              </a:buClr>
              <a:buSzPct val="122000"/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Currents were monitored at 125C and 1.4VR for 10V capacitors and 1.2VR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25V and 35V capacitors.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28600" y="6324600"/>
            <a:ext cx="7848600" cy="476250"/>
          </a:xfrm>
        </p:spPr>
        <p:txBody>
          <a:bodyPr/>
          <a:lstStyle/>
          <a:p>
            <a:pPr algn="l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SPCD'24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AD4714-5380-4A57-86D7-4488CC0CC17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9287D4A-C408-D388-257B-6F2F6366E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E7E174-8C00-8778-FFB1-A2371C7C97EC}"/>
              </a:ext>
            </a:extLst>
          </p:cNvPr>
          <p:cNvSpPr/>
          <p:nvPr/>
        </p:nvSpPr>
        <p:spPr>
          <a:xfrm>
            <a:off x="790715" y="5200650"/>
            <a:ext cx="7667485" cy="1200150"/>
          </a:xfrm>
          <a:prstGeom prst="rect">
            <a:avLst/>
          </a:prstGeom>
          <a:solidFill>
            <a:srgbClr val="FFFFCC"/>
          </a:solidFill>
          <a:effectLst>
            <a:outerShdw blurRad="50800" dist="76200" dir="2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none" rIns="0" anchor="t" anchorCtr="0">
            <a:noAutofit/>
          </a:bodyPr>
          <a:lstStyle/>
          <a:p>
            <a:pPr marL="230188" marR="685800" lvl="1" indent="-230188">
              <a:lnSpc>
                <a:spcPct val="105000"/>
              </a:lnSpc>
              <a:buClr>
                <a:srgbClr val="996633"/>
              </a:buClr>
              <a:buSzPct val="122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Spiking starts after a certain incubation period.</a:t>
            </a:r>
          </a:p>
          <a:p>
            <a:pPr marL="230188" marR="685800" lvl="1" indent="-230188">
              <a:lnSpc>
                <a:spcPct val="105000"/>
              </a:lnSpc>
              <a:buClr>
                <a:srgbClr val="996633"/>
              </a:buClr>
              <a:buSzPct val="122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Currents increase sharply and decrease during hours under bias.</a:t>
            </a:r>
          </a:p>
          <a:p>
            <a:pPr marL="230188" marR="685800" lvl="1" indent="-230188">
              <a:lnSpc>
                <a:spcPct val="105000"/>
              </a:lnSpc>
              <a:buClr>
                <a:srgbClr val="996633"/>
              </a:buClr>
              <a:buSzPct val="122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mechanism is likely due to emptying interface states during local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overheating and a gradual process of the post-scintillation re-trapping.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7C3486-D73A-C2A9-4E3D-FCCE11992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667" y="1730380"/>
            <a:ext cx="6450666" cy="160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1BB484-1996-C8C3-8237-3988BB4A5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213" y="3545688"/>
            <a:ext cx="6448257" cy="16027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68193EB-40A3-C089-8428-05F61A34F7A6}"/>
              </a:ext>
            </a:extLst>
          </p:cNvPr>
          <p:cNvSpPr txBox="1"/>
          <p:nvPr/>
        </p:nvSpPr>
        <p:spPr>
          <a:xfrm>
            <a:off x="3429000" y="3345820"/>
            <a:ext cx="34660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Examples of spikes during HALT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649910376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914400"/>
          </a:xfrm>
        </p:spPr>
        <p:txBody>
          <a:bodyPr/>
          <a:lstStyle/>
          <a:p>
            <a:r>
              <a:rPr lang="en-US" dirty="0">
                <a:solidFill>
                  <a:srgbClr val="996633"/>
                </a:solidFill>
              </a:rPr>
              <a:t>Highly Accelerated Life Test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4284" y="1219200"/>
            <a:ext cx="7930116" cy="728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marR="685800" lvl="1" indent="-287338">
              <a:lnSpc>
                <a:spcPct val="107000"/>
              </a:lnSpc>
              <a:spcBef>
                <a:spcPts val="400"/>
              </a:spcBef>
              <a:buClr>
                <a:srgbClr val="996633"/>
              </a:buClr>
              <a:buSzPct val="122000"/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HALT conditions: 85C and voltages up to 1.9VR.</a:t>
            </a:r>
          </a:p>
          <a:p>
            <a:pPr marL="287338" marR="685800" lvl="1" indent="-287338">
              <a:lnSpc>
                <a:spcPct val="107000"/>
              </a:lnSpc>
              <a:spcBef>
                <a:spcPts val="1000"/>
              </a:spcBef>
              <a:buClr>
                <a:srgbClr val="996633"/>
              </a:buClr>
              <a:buSzPct val="122000"/>
              <a:buFont typeface="Wingdings" panose="05000000000000000000" pitchFamily="2" charset="2"/>
              <a:buChar char="q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TDDB: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28600" y="6324600"/>
            <a:ext cx="7848600" cy="476250"/>
          </a:xfrm>
        </p:spPr>
        <p:txBody>
          <a:bodyPr/>
          <a:lstStyle/>
          <a:p>
            <a:pPr algn="l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SPCD'24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AD4714-5380-4A57-86D7-4488CC0CC17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9287D4A-C408-D388-257B-6F2F6366E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F378970-4EEA-14ED-336F-F055FF6375D3}"/>
                  </a:ext>
                </a:extLst>
              </p:cNvPr>
              <p:cNvSpPr txBox="1"/>
              <p:nvPr/>
            </p:nvSpPr>
            <p:spPr>
              <a:xfrm>
                <a:off x="1661698" y="1489315"/>
                <a:ext cx="3520193" cy="5532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𝑇𝑇𝐹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𝐵𝑅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F378970-4EEA-14ED-336F-F055FF637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698" y="1489315"/>
                <a:ext cx="3520193" cy="5532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01E7E174-8C00-8778-FFB1-A2371C7C97EC}"/>
              </a:ext>
            </a:extLst>
          </p:cNvPr>
          <p:cNvSpPr/>
          <p:nvPr/>
        </p:nvSpPr>
        <p:spPr>
          <a:xfrm>
            <a:off x="604284" y="4114800"/>
            <a:ext cx="7930116" cy="2133600"/>
          </a:xfrm>
          <a:prstGeom prst="rect">
            <a:avLst/>
          </a:prstGeom>
          <a:solidFill>
            <a:srgbClr val="FFFFCC"/>
          </a:solidFill>
          <a:effectLst>
            <a:outerShdw blurRad="50800" dist="76200" dir="2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none" rIns="0" anchor="t" anchorCtr="0">
            <a:noAutofit/>
          </a:bodyPr>
          <a:lstStyle/>
          <a:p>
            <a:pPr marL="400050" marR="685800" lvl="1" indent="-400050">
              <a:lnSpc>
                <a:spcPct val="105000"/>
              </a:lnSpc>
              <a:spcBef>
                <a:spcPts val="400"/>
              </a:spcBef>
              <a:buClr>
                <a:srgbClr val="996633"/>
              </a:buClr>
              <a:buSzPct val="122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Similar to TPCs, APCs have IM and WO failures.</a:t>
            </a:r>
          </a:p>
          <a:p>
            <a:pPr marL="400050" marR="685800" lvl="1" indent="-400050">
              <a:lnSpc>
                <a:spcPct val="105000"/>
              </a:lnSpc>
              <a:spcBef>
                <a:spcPts val="400"/>
              </a:spcBef>
              <a:buClr>
                <a:srgbClr val="996633"/>
              </a:buClr>
              <a:buSzPct val="122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TTF(V) for WO can be described using a thermochemical TDDB model.</a:t>
            </a:r>
          </a:p>
          <a:p>
            <a:pPr marL="400050" marR="685800" lvl="1" indent="-400050">
              <a:lnSpc>
                <a:spcPct val="105000"/>
              </a:lnSpc>
              <a:spcBef>
                <a:spcPts val="400"/>
              </a:spcBef>
              <a:buClr>
                <a:srgbClr val="996633"/>
              </a:buClr>
              <a:buSzPct val="122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Voltage acceleration constant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(up to 29) is greater than for TPCs.</a:t>
            </a:r>
          </a:p>
          <a:p>
            <a:pPr marL="400050" marR="685800" lvl="1" indent="-400050">
              <a:lnSpc>
                <a:spcPct val="105000"/>
              </a:lnSpc>
              <a:spcBef>
                <a:spcPts val="400"/>
              </a:spcBef>
              <a:buClr>
                <a:srgbClr val="996633"/>
              </a:buClr>
              <a:buSzPct val="122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Estimated TTF values at 85C and VR exceed 170 years.</a:t>
            </a:r>
          </a:p>
          <a:p>
            <a:pPr marL="400050" marR="685800" lvl="1" indent="-400050">
              <a:lnSpc>
                <a:spcPct val="105000"/>
              </a:lnSpc>
              <a:spcBef>
                <a:spcPts val="400"/>
              </a:spcBef>
              <a:buClr>
                <a:srgbClr val="996633"/>
              </a:buClr>
              <a:buSzPct val="122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voltage derating from 6.3 V to 4 V the useful life exceeds 1000 years.</a:t>
            </a:r>
          </a:p>
          <a:p>
            <a:pPr marL="400050" marR="685800" lvl="1" indent="-400050">
              <a:lnSpc>
                <a:spcPct val="105000"/>
              </a:lnSpc>
              <a:spcBef>
                <a:spcPts val="400"/>
              </a:spcBef>
              <a:buClr>
                <a:srgbClr val="996633"/>
              </a:buClr>
              <a:buSzPct val="122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Anti-WO failures are due to increasing VBR during HALT.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12F499-6F4F-7D61-B8A8-D59514A71077}"/>
                  </a:ext>
                </a:extLst>
              </p:cNvPr>
              <p:cNvSpPr txBox="1"/>
              <p:nvPr/>
            </p:nvSpPr>
            <p:spPr>
              <a:xfrm>
                <a:off x="5374568" y="1497439"/>
                <a:ext cx="2967155" cy="5599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𝐴𝐹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𝑉𝑅</m:t>
                                  </m:r>
                                </m:den>
                              </m:f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12F499-6F4F-7D61-B8A8-D59514A71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568" y="1497439"/>
                <a:ext cx="2967155" cy="5599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389C84A8-6536-01D7-6931-4CA2A4CFF89B}"/>
              </a:ext>
            </a:extLst>
          </p:cNvPr>
          <p:cNvGrpSpPr/>
          <p:nvPr/>
        </p:nvGrpSpPr>
        <p:grpSpPr>
          <a:xfrm>
            <a:off x="604284" y="2206388"/>
            <a:ext cx="7872874" cy="1832212"/>
            <a:chOff x="604284" y="2026523"/>
            <a:chExt cx="7872874" cy="183221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A053395-797B-8CFB-2EB3-0DA7CEE87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284" y="2026523"/>
              <a:ext cx="2629528" cy="182880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D1D8ACA-7F39-F6B1-0ECA-4473389AEB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105" y="2026523"/>
              <a:ext cx="2428875" cy="1828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0954153-7BD4-5194-E485-7B7437D4B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3273" y="2029935"/>
              <a:ext cx="2423885" cy="1828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645592655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304800"/>
            <a:ext cx="9144000" cy="762000"/>
          </a:xfrm>
        </p:spPr>
        <p:txBody>
          <a:bodyPr/>
          <a:lstStyle/>
          <a:p>
            <a:pPr marL="457200" indent="-457200">
              <a:spcBef>
                <a:spcPts val="1000"/>
              </a:spcBef>
            </a:pPr>
            <a:r>
              <a:rPr lang="en-US" dirty="0">
                <a:solidFill>
                  <a:srgbClr val="996633"/>
                </a:solidFill>
                <a:cs typeface="Times New Roman" pitchFamily="18" charset="0"/>
              </a:rPr>
              <a:t>Conclusions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419600" y="5334000"/>
            <a:ext cx="0" cy="3048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28600" y="6324600"/>
            <a:ext cx="8153400" cy="476250"/>
          </a:xfrm>
        </p:spPr>
        <p:txBody>
          <a:bodyPr/>
          <a:lstStyle/>
          <a:p>
            <a:pPr algn="l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SPCD'24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AD4714-5380-4A57-86D7-4488CC0CC17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3401" y="1143000"/>
            <a:ext cx="81533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41313">
              <a:spcBef>
                <a:spcPts val="600"/>
              </a:spcBef>
              <a:buClr>
                <a:srgbClr val="996633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Similar to tantalum, AC characteristics of aluminum polymer capacitors degrade during HTS in air at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~ 0.73 eV.  Vacuum conditions will retard the degradation process.</a:t>
            </a:r>
          </a:p>
          <a:p>
            <a:pPr marL="457200" indent="-341313">
              <a:spcBef>
                <a:spcPts val="600"/>
              </a:spcBef>
              <a:buClr>
                <a:srgbClr val="996633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Contrary to tantalum, no anomalous charging currents (ACC) were observed in any of the tested APCs initially or after HTS.</a:t>
            </a:r>
          </a:p>
          <a:p>
            <a:pPr marL="457200" indent="-341313">
              <a:spcBef>
                <a:spcPts val="600"/>
              </a:spcBef>
              <a:buClr>
                <a:srgbClr val="996633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Leakage currents increase substantially after storage in humid environments, but under bias they decrease gradually to the levels below the initial. </a:t>
            </a:r>
          </a:p>
          <a:p>
            <a:pPr marL="457200" indent="-341313">
              <a:spcBef>
                <a:spcPts val="600"/>
              </a:spcBef>
              <a:buClr>
                <a:srgbClr val="996633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HALT at 85C showed that reliability of different types of aluminum capacitors varies substantially, from no failures after 1100 hours at 1.8VR to 90% failures by 30 hours at 1.6VR.</a:t>
            </a:r>
          </a:p>
          <a:p>
            <a:pPr marL="457200" indent="-341313">
              <a:spcBef>
                <a:spcPts val="600"/>
              </a:spcBef>
              <a:buClr>
                <a:srgbClr val="996633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Failures of APCs can be described using an exponential TDDB model with high voltage acceleration constants that varies for different part types from 16 to 29.</a:t>
            </a:r>
          </a:p>
          <a:p>
            <a:pPr marL="457200" indent="-341313">
              <a:spcBef>
                <a:spcPts val="600"/>
              </a:spcBef>
              <a:buClr>
                <a:srgbClr val="996633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Anti-WO failures are due to increasing of VBR in the process of HALT.</a:t>
            </a:r>
          </a:p>
          <a:p>
            <a:pPr marL="457200" indent="-341313">
              <a:spcBef>
                <a:spcPts val="600"/>
              </a:spcBef>
              <a:buClr>
                <a:srgbClr val="996633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Assuring proper storage, handling, screening, lot acceptance testing, and derating, some types of APCs can be used in spaceflight applications.</a:t>
            </a:r>
          </a:p>
        </p:txBody>
      </p:sp>
    </p:spTree>
    <p:extLst>
      <p:ext uri="{BB962C8B-B14F-4D97-AF65-F5344CB8AC3E}">
        <p14:creationId xmlns:p14="http://schemas.microsoft.com/office/powerpoint/2010/main" val="497084956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spcBef>
                <a:spcPts val="1000"/>
              </a:spcBef>
            </a:pPr>
            <a:r>
              <a:rPr lang="en-US" dirty="0">
                <a:solidFill>
                  <a:srgbClr val="996633"/>
                </a:solidFill>
                <a:cs typeface="Times New Roman" pitchFamily="18" charset="0"/>
              </a:rPr>
              <a:t>List </a:t>
            </a:r>
            <a:r>
              <a:rPr lang="en-US">
                <a:solidFill>
                  <a:srgbClr val="996633"/>
                </a:solidFill>
                <a:cs typeface="Times New Roman" pitchFamily="18" charset="0"/>
              </a:rPr>
              <a:t>of Acronyms</a:t>
            </a:r>
            <a:endParaRPr lang="en-US" dirty="0">
              <a:solidFill>
                <a:srgbClr val="996633"/>
              </a:solidFill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419600" y="5334000"/>
            <a:ext cx="0" cy="3048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28600" y="6324600"/>
            <a:ext cx="8153400" cy="476250"/>
          </a:xfrm>
        </p:spPr>
        <p:txBody>
          <a:bodyPr/>
          <a:lstStyle/>
          <a:p>
            <a:pPr algn="l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SPCD'24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AD4714-5380-4A57-86D7-4488CC0CC17A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6C5B12-3C49-F620-4DD3-36134CE07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496257"/>
              </p:ext>
            </p:extLst>
          </p:nvPr>
        </p:nvGraphicFramePr>
        <p:xfrm>
          <a:off x="960120" y="1539240"/>
          <a:ext cx="7498080" cy="402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29761224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134740792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520950229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val="28877702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alternative current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infant mortality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56421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anomalous charging current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lead frame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22460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aluminum polymer capacitor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relative humidity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528398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constant current stress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temperature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29672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direct current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TDDB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time dependent dielectric breakdown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340856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DCL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DC leakage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TPC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tantalum polymer capacitor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532719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dissipation factor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TTF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time to failure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52738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equivalent series resistance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VBR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voltage breakdown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96323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HALT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highly accelerated life testing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voltage rating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098099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 temperature storage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wear-out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384458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initial limit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250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323300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6027420" cy="1219200"/>
          </a:xfrm>
        </p:spPr>
        <p:txBody>
          <a:bodyPr/>
          <a:lstStyle/>
          <a:p>
            <a:r>
              <a:rPr lang="en-US" dirty="0">
                <a:solidFill>
                  <a:srgbClr val="996633"/>
                </a:solidFill>
              </a:rPr>
              <a:t>Outline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5028" y="1828800"/>
            <a:ext cx="467612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>
              <a:spcBef>
                <a:spcPts val="600"/>
              </a:spcBef>
              <a:spcAft>
                <a:spcPts val="600"/>
              </a:spcAft>
              <a:buClr>
                <a:srgbClr val="996633"/>
              </a:buClr>
              <a:buFont typeface="Wingdings" pitchFamily="2" charset="2"/>
              <a:buChar char="q"/>
            </a:pPr>
            <a:r>
              <a:rPr lang="en-US" sz="2400" dirty="0"/>
              <a:t>Specifics of chip APCs</a:t>
            </a:r>
          </a:p>
          <a:p>
            <a:pPr marL="463550" indent="-463550">
              <a:spcBef>
                <a:spcPts val="600"/>
              </a:spcBef>
              <a:spcAft>
                <a:spcPts val="600"/>
              </a:spcAft>
              <a:buClr>
                <a:srgbClr val="996633"/>
              </a:buClr>
              <a:buFont typeface="Wingdings" pitchFamily="2" charset="2"/>
              <a:buChar char="q"/>
            </a:pPr>
            <a:r>
              <a:rPr lang="en-US" sz="2400" dirty="0"/>
              <a:t>Construction analysis</a:t>
            </a:r>
          </a:p>
          <a:p>
            <a:pPr marL="463550" indent="-463550">
              <a:spcBef>
                <a:spcPts val="600"/>
              </a:spcBef>
              <a:spcAft>
                <a:spcPts val="600"/>
              </a:spcAft>
              <a:buClr>
                <a:srgbClr val="996633"/>
              </a:buClr>
              <a:buFont typeface="Wingdings" pitchFamily="2" charset="2"/>
              <a:buChar char="q"/>
            </a:pPr>
            <a:r>
              <a:rPr lang="en-US" sz="2400" dirty="0"/>
              <a:t>Effect of Hight Temperature Storage (HTS)</a:t>
            </a:r>
          </a:p>
          <a:p>
            <a:pPr marL="463550" indent="-463550">
              <a:spcBef>
                <a:spcPts val="600"/>
              </a:spcBef>
              <a:spcAft>
                <a:spcPts val="600"/>
              </a:spcAft>
              <a:buClr>
                <a:srgbClr val="996633"/>
              </a:buClr>
              <a:buFont typeface="Wingdings" pitchFamily="2" charset="2"/>
              <a:buChar char="q"/>
            </a:pPr>
            <a:r>
              <a:rPr lang="en-US" sz="2400" dirty="0"/>
              <a:t>Effect of humidity</a:t>
            </a:r>
          </a:p>
          <a:p>
            <a:pPr marL="463550" indent="-463550">
              <a:spcBef>
                <a:spcPts val="600"/>
              </a:spcBef>
              <a:spcAft>
                <a:spcPts val="600"/>
              </a:spcAft>
              <a:buClr>
                <a:srgbClr val="996633"/>
              </a:buClr>
              <a:buFont typeface="Wingdings" pitchFamily="2" charset="2"/>
              <a:buChar char="q"/>
            </a:pPr>
            <a:r>
              <a:rPr lang="en-US" sz="2400" dirty="0"/>
              <a:t>Highly Accelerated Life Testing (HALT)</a:t>
            </a:r>
          </a:p>
          <a:p>
            <a:pPr marL="463550" indent="-463550">
              <a:spcBef>
                <a:spcPts val="600"/>
              </a:spcBef>
              <a:spcAft>
                <a:spcPts val="600"/>
              </a:spcAft>
              <a:buClr>
                <a:srgbClr val="996633"/>
              </a:buClr>
              <a:buFont typeface="Wingdings" pitchFamily="2" charset="2"/>
              <a:buChar char="q"/>
            </a:pPr>
            <a:r>
              <a:rPr lang="en-US" sz="2400" dirty="0"/>
              <a:t>Conclusion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28600" y="6324600"/>
            <a:ext cx="7848600" cy="476250"/>
          </a:xfrm>
        </p:spPr>
        <p:txBody>
          <a:bodyPr/>
          <a:lstStyle/>
          <a:p>
            <a:pPr algn="l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SPCD'24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AD4714-5380-4A57-86D7-4488CC0CC17A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315558-7D6A-651C-858E-1EE1FA93362C}"/>
              </a:ext>
            </a:extLst>
          </p:cNvPr>
          <p:cNvGrpSpPr/>
          <p:nvPr/>
        </p:nvGrpSpPr>
        <p:grpSpPr>
          <a:xfrm>
            <a:off x="6027420" y="1407293"/>
            <a:ext cx="2514600" cy="1608012"/>
            <a:chOff x="6027420" y="1407293"/>
            <a:chExt cx="2514600" cy="160801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C215EA1-5785-C2C5-AFC8-D61F81FFFC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46" t="37600" r="13316" b="20997"/>
            <a:stretch/>
          </p:blipFill>
          <p:spPr bwMode="auto">
            <a:xfrm rot="10800000">
              <a:off x="6416040" y="1707840"/>
              <a:ext cx="1737360" cy="13074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FC4DB4-73BA-814C-BF74-508D523C7721}"/>
                </a:ext>
              </a:extLst>
            </p:cNvPr>
            <p:cNvSpPr txBox="1"/>
            <p:nvPr/>
          </p:nvSpPr>
          <p:spPr>
            <a:xfrm>
              <a:off x="6027420" y="1407293"/>
              <a:ext cx="2514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Hermetically sealed wet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CD4CEB7-1FCA-F1D5-2783-A54C203CF749}"/>
              </a:ext>
            </a:extLst>
          </p:cNvPr>
          <p:cNvGrpSpPr/>
          <p:nvPr/>
        </p:nvGrpSpPr>
        <p:grpSpPr>
          <a:xfrm>
            <a:off x="6172200" y="3357231"/>
            <a:ext cx="2514600" cy="1205630"/>
            <a:chOff x="6172200" y="3357231"/>
            <a:chExt cx="2514600" cy="12056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A2F861A-9CB5-34BD-3B61-BA14396DC6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225"/>
            <a:stretch/>
          </p:blipFill>
          <p:spPr>
            <a:xfrm>
              <a:off x="7166005" y="3648460"/>
              <a:ext cx="707955" cy="91440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725978-DB81-80E9-AA79-1996E63D2D1C}"/>
                </a:ext>
              </a:extLst>
            </p:cNvPr>
            <p:cNvSpPr txBox="1"/>
            <p:nvPr/>
          </p:nvSpPr>
          <p:spPr>
            <a:xfrm>
              <a:off x="6172200" y="3357231"/>
              <a:ext cx="2514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Solid or Hybrid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0A0EEEA-A2BB-4933-B086-A43C8F622B57}"/>
              </a:ext>
            </a:extLst>
          </p:cNvPr>
          <p:cNvSpPr txBox="1"/>
          <p:nvPr/>
        </p:nvSpPr>
        <p:spPr>
          <a:xfrm>
            <a:off x="5356688" y="689592"/>
            <a:ext cx="3618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Aluminum Electrolytic Capacitors </a:t>
            </a:r>
            <a:br>
              <a:rPr lang="en-US" sz="1600" i="1" dirty="0"/>
            </a:br>
            <a:r>
              <a:rPr lang="en-US" sz="1600" i="1" dirty="0"/>
              <a:t>that can be potentially used in space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39C1587-7886-8649-77DD-E57856201545}"/>
              </a:ext>
            </a:extLst>
          </p:cNvPr>
          <p:cNvGrpSpPr/>
          <p:nvPr/>
        </p:nvGrpSpPr>
        <p:grpSpPr>
          <a:xfrm>
            <a:off x="6262682" y="4811606"/>
            <a:ext cx="2514600" cy="1512994"/>
            <a:chOff x="6262682" y="4811606"/>
            <a:chExt cx="2514600" cy="151299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75E59A9-5191-1FE8-72BA-F1F0B33D7F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1" t="25463" r="6905" b="37996"/>
            <a:stretch/>
          </p:blipFill>
          <p:spPr bwMode="auto">
            <a:xfrm>
              <a:off x="6533990" y="5107978"/>
              <a:ext cx="2172019" cy="121662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27D7D8-4CC9-0EEA-FC87-A4E1B728118F}"/>
                </a:ext>
              </a:extLst>
            </p:cNvPr>
            <p:cNvSpPr txBox="1"/>
            <p:nvPr/>
          </p:nvSpPr>
          <p:spPr>
            <a:xfrm>
              <a:off x="6262682" y="4811606"/>
              <a:ext cx="2514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Layered Chips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44789AD-C9AF-D3D5-40B4-F8A0C41ACB11}"/>
              </a:ext>
            </a:extLst>
          </p:cNvPr>
          <p:cNvSpPr/>
          <p:nvPr/>
        </p:nvSpPr>
        <p:spPr bwMode="auto">
          <a:xfrm>
            <a:off x="6172200" y="4811606"/>
            <a:ext cx="2743200" cy="1645920"/>
          </a:xfrm>
          <a:prstGeom prst="roundRect">
            <a:avLst>
              <a:gd name="adj" fmla="val 29586"/>
            </a:avLst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3D3C0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92576"/>
            <a:ext cx="9067800" cy="1155224"/>
          </a:xfrm>
        </p:spPr>
        <p:txBody>
          <a:bodyPr/>
          <a:lstStyle/>
          <a:p>
            <a:r>
              <a:rPr lang="en-US" dirty="0">
                <a:solidFill>
                  <a:srgbClr val="996633"/>
                </a:solidFill>
              </a:rPr>
              <a:t>Benefits and Problems with Aluminum Polymer Capacitors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33400" y="1600200"/>
            <a:ext cx="8348742" cy="3624710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marL="0" marR="685800" lvl="1">
              <a:lnSpc>
                <a:spcPct val="107000"/>
              </a:lnSpc>
              <a:spcBef>
                <a:spcPts val="400"/>
              </a:spcBef>
              <a:buClr>
                <a:srgbClr val="996633"/>
              </a:buClr>
              <a:buSzPct val="122000"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Benefits:</a:t>
            </a:r>
          </a:p>
          <a:p>
            <a:pPr marL="744538" marR="685800" lvl="2" indent="-287338">
              <a:lnSpc>
                <a:spcPct val="105000"/>
              </a:lnSpc>
              <a:buClr>
                <a:srgbClr val="996633"/>
              </a:buClr>
              <a:buSzPct val="122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similar footprint and interchangeability with chip tantalum capacitors;</a:t>
            </a:r>
          </a:p>
          <a:p>
            <a:pPr marL="744538" marR="685800" lvl="2" indent="-287338">
              <a:lnSpc>
                <a:spcPct val="105000"/>
              </a:lnSpc>
              <a:buClr>
                <a:srgbClr val="996633"/>
              </a:buClr>
              <a:buSzPct val="122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compared to TPCs, APCs have lower ESR and mass;</a:t>
            </a:r>
          </a:p>
          <a:p>
            <a:pPr marL="744538" marR="685800" lvl="2" indent="-287338">
              <a:lnSpc>
                <a:spcPct val="105000"/>
              </a:lnSpc>
              <a:buClr>
                <a:srgbClr val="996633"/>
              </a:buClr>
              <a:buSzPct val="122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tolerance to reverse bias is better than in tantalum capacitors (?)</a:t>
            </a:r>
          </a:p>
          <a:p>
            <a:pPr marL="0" marR="685800" lvl="1">
              <a:lnSpc>
                <a:spcPct val="107000"/>
              </a:lnSpc>
              <a:spcBef>
                <a:spcPts val="400"/>
              </a:spcBef>
              <a:buClr>
                <a:srgbClr val="996633"/>
              </a:buClr>
              <a:buSzPct val="122000"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Problems:</a:t>
            </a:r>
          </a:p>
          <a:p>
            <a:pPr marL="744538" marR="685800" lvl="2" indent="-287338">
              <a:lnSpc>
                <a:spcPct val="105000"/>
              </a:lnSpc>
              <a:buClr>
                <a:srgbClr val="996633"/>
              </a:buClr>
              <a:buSzPct val="122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anomalous transients and ACC; </a:t>
            </a:r>
          </a:p>
          <a:p>
            <a:pPr marL="744538" marR="685800" lvl="2" indent="-287338">
              <a:lnSpc>
                <a:spcPct val="105000"/>
              </a:lnSpc>
              <a:buClr>
                <a:srgbClr val="996633"/>
              </a:buClr>
              <a:buSzPct val="122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degradation and failures in humid environments; </a:t>
            </a:r>
          </a:p>
          <a:p>
            <a:pPr marL="744538" marR="685800" lvl="2" indent="-287338">
              <a:lnSpc>
                <a:spcPct val="105000"/>
              </a:lnSpc>
              <a:buClr>
                <a:srgbClr val="996633"/>
              </a:buClr>
              <a:buSzPct val="122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degradation and failures during storage at high temperatures; </a:t>
            </a:r>
          </a:p>
          <a:p>
            <a:pPr marL="744538" marR="685800" lvl="2" indent="-287338">
              <a:lnSpc>
                <a:spcPct val="105000"/>
              </a:lnSpc>
              <a:buClr>
                <a:srgbClr val="996633"/>
              </a:buClr>
              <a:buSzPct val="122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instability of leakage currents due to poor self-healing;</a:t>
            </a:r>
          </a:p>
          <a:p>
            <a:pPr marL="744538" marR="685800" lvl="2" indent="-287338">
              <a:lnSpc>
                <a:spcPct val="105000"/>
              </a:lnSpc>
              <a:buClr>
                <a:srgbClr val="996633"/>
              </a:buClr>
              <a:buSzPct val="122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history of hi-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/space applications;</a:t>
            </a:r>
          </a:p>
          <a:p>
            <a:pPr marL="744538" marR="685800" lvl="2" indent="-287338">
              <a:lnSpc>
                <a:spcPct val="105000"/>
              </a:lnSpc>
              <a:buClr>
                <a:srgbClr val="996633"/>
              </a:buClr>
              <a:buSzPct val="122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insufficient data on long-term reliability.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28600" y="6324600"/>
            <a:ext cx="7848600" cy="476250"/>
          </a:xfrm>
        </p:spPr>
        <p:txBody>
          <a:bodyPr/>
          <a:lstStyle/>
          <a:p>
            <a:pPr algn="l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SPCD'24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AD4714-5380-4A57-86D7-4488CC0CC17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9FAFF4-D3A6-C9F6-C6B4-BDA69EE39B5E}"/>
              </a:ext>
            </a:extLst>
          </p:cNvPr>
          <p:cNvSpPr/>
          <p:nvPr/>
        </p:nvSpPr>
        <p:spPr>
          <a:xfrm>
            <a:off x="897771" y="5377310"/>
            <a:ext cx="7620000" cy="718690"/>
          </a:xfrm>
          <a:prstGeom prst="rect">
            <a:avLst/>
          </a:prstGeom>
          <a:solidFill>
            <a:srgbClr val="FFFFCC"/>
          </a:solidFill>
          <a:effectLst>
            <a:outerShdw blurRad="50800" dist="76200" dir="2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none" lIns="91440" rIns="0" anchor="t" anchorCtr="0">
            <a:noAutofit/>
          </a:bodyPr>
          <a:lstStyle/>
          <a:p>
            <a:pPr marL="287338" marR="685800" lvl="1" indent="-287338">
              <a:lnSpc>
                <a:spcPct val="107000"/>
              </a:lnSpc>
              <a:spcBef>
                <a:spcPts val="200"/>
              </a:spcBef>
              <a:buClr>
                <a:srgbClr val="996633"/>
              </a:buClr>
              <a:buSzPct val="122000"/>
              <a:buFont typeface="Wingdings" panose="05000000000000000000" pitchFamily="2" charset="2"/>
              <a:buChar char="ü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purpose of this work is to address reliability risks with APCs and 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assess the possibility of their use in space applications.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808557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r>
              <a:rPr lang="en-US" dirty="0">
                <a:solidFill>
                  <a:srgbClr val="996633"/>
                </a:solidFill>
              </a:rPr>
              <a:t>Used Parts and Design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82823" y="988120"/>
            <a:ext cx="3129062" cy="367216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marL="0" marR="685800" lvl="1">
              <a:lnSpc>
                <a:spcPct val="107000"/>
              </a:lnSpc>
              <a:spcBef>
                <a:spcPts val="400"/>
              </a:spcBef>
              <a:buClr>
                <a:srgbClr val="996633"/>
              </a:buClr>
              <a:buSzPct val="122000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APCs used in this study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28600" y="6324600"/>
            <a:ext cx="7848600" cy="476250"/>
          </a:xfrm>
        </p:spPr>
        <p:txBody>
          <a:bodyPr/>
          <a:lstStyle/>
          <a:p>
            <a:pPr algn="l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SPCD'24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AD4714-5380-4A57-86D7-4488CC0CC17A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6407E93-E430-6ADA-F3DF-814C3AC733EF}"/>
              </a:ext>
            </a:extLst>
          </p:cNvPr>
          <p:cNvGrpSpPr/>
          <p:nvPr/>
        </p:nvGrpSpPr>
        <p:grpSpPr>
          <a:xfrm>
            <a:off x="311620" y="3429000"/>
            <a:ext cx="5051280" cy="2819400"/>
            <a:chOff x="284421" y="3071404"/>
            <a:chExt cx="5051280" cy="28194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E9559C5-1B9E-2A0A-44F5-80002F3D6C20}"/>
                </a:ext>
              </a:extLst>
            </p:cNvPr>
            <p:cNvGrpSpPr/>
            <p:nvPr/>
          </p:nvGrpSpPr>
          <p:grpSpPr>
            <a:xfrm>
              <a:off x="288775" y="3071404"/>
              <a:ext cx="5046926" cy="1595526"/>
              <a:chOff x="3007834" y="6359684"/>
              <a:chExt cx="5786829" cy="2124086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B4FEC2B8-5AEB-297B-806E-08E7BC4FA143}"/>
                  </a:ext>
                </a:extLst>
              </p:cNvPr>
              <p:cNvGrpSpPr/>
              <p:nvPr/>
            </p:nvGrpSpPr>
            <p:grpSpPr>
              <a:xfrm>
                <a:off x="5220708" y="6381715"/>
                <a:ext cx="3573955" cy="2102055"/>
                <a:chOff x="5220708" y="6381715"/>
                <a:chExt cx="3573955" cy="2102055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AFDB8320-5F9A-0AF7-4E63-1BAB211242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21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563" t="19261" r="15687" b="21342"/>
                <a:stretch/>
              </p:blipFill>
              <p:spPr bwMode="auto">
                <a:xfrm>
                  <a:off x="5220708" y="6381715"/>
                  <a:ext cx="3573955" cy="2102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168C00D-19D0-B2D8-970B-E8ADA56557A5}"/>
                    </a:ext>
                  </a:extLst>
                </p:cNvPr>
                <p:cNvSpPr txBox="1"/>
                <p:nvPr/>
              </p:nvSpPr>
              <p:spPr>
                <a:xfrm>
                  <a:off x="6597956" y="6505527"/>
                  <a:ext cx="141480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>
                          <a:lumMod val="9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180uF 6.3V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FE40D0D-0A46-5374-72DD-F061BCB978FF}"/>
                  </a:ext>
                </a:extLst>
              </p:cNvPr>
              <p:cNvGrpSpPr/>
              <p:nvPr/>
            </p:nvGrpSpPr>
            <p:grpSpPr>
              <a:xfrm>
                <a:off x="3007834" y="6359684"/>
                <a:ext cx="2117235" cy="2117235"/>
                <a:chOff x="3007834" y="6359684"/>
                <a:chExt cx="2117235" cy="2117235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9746A441-E473-8C00-38AE-F4E85637EB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bright="10000" contrast="21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07834" y="6359684"/>
                  <a:ext cx="2117235" cy="2117235"/>
                </a:xfrm>
                <a:prstGeom prst="rect">
                  <a:avLst/>
                </a:prstGeom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C6E88477-F885-335F-77DD-F55FA47A71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3708612" y="6865907"/>
                  <a:ext cx="1289798" cy="1128395"/>
                </a:xfrm>
                <a:prstGeom prst="rect">
                  <a:avLst/>
                </a:prstGeom>
              </p:spPr>
            </p:pic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D877D29-ACA5-43DF-BA03-FF57E0D68ED2}"/>
                    </a:ext>
                  </a:extLst>
                </p:cNvPr>
                <p:cNvSpPr txBox="1"/>
                <p:nvPr/>
              </p:nvSpPr>
              <p:spPr>
                <a:xfrm>
                  <a:off x="4056059" y="7301152"/>
                  <a:ext cx="599477" cy="4052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chemeClr val="bg1">
                          <a:lumMod val="9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Sn</a:t>
                  </a:r>
                </a:p>
              </p:txBody>
            </p:sp>
          </p:grp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5FF3362-BA2E-85B9-62F0-FD22847E7F47}"/>
                </a:ext>
              </a:extLst>
            </p:cNvPr>
            <p:cNvGrpSpPr/>
            <p:nvPr/>
          </p:nvGrpSpPr>
          <p:grpSpPr>
            <a:xfrm>
              <a:off x="284421" y="4862250"/>
              <a:ext cx="5051280" cy="1028554"/>
              <a:chOff x="3860553" y="5005922"/>
              <a:chExt cx="5051280" cy="1028554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3CF7472C-D66C-954B-11D8-CD5CBA7434C1}"/>
                  </a:ext>
                </a:extLst>
              </p:cNvPr>
              <p:cNvGrpSpPr/>
              <p:nvPr/>
            </p:nvGrpSpPr>
            <p:grpSpPr>
              <a:xfrm flipH="1">
                <a:off x="5335701" y="5005922"/>
                <a:ext cx="3576132" cy="1002925"/>
                <a:chOff x="5201227" y="3121562"/>
                <a:chExt cx="3573955" cy="1002925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8505CB90-388B-3F42-5A65-9A316C3B52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bright="27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5457" b="27456"/>
                <a:stretch/>
              </p:blipFill>
              <p:spPr bwMode="auto">
                <a:xfrm rot="10800000" flipV="1">
                  <a:off x="5201227" y="3121562"/>
                  <a:ext cx="3573955" cy="10029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C429D03-ACAF-F453-D6F0-C177211019F0}"/>
                    </a:ext>
                  </a:extLst>
                </p:cNvPr>
                <p:cNvSpPr txBox="1"/>
                <p:nvPr/>
              </p:nvSpPr>
              <p:spPr>
                <a:xfrm>
                  <a:off x="6484076" y="3125762"/>
                  <a:ext cx="141480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>
                          <a:lumMod val="9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120uF 6.3V</a:t>
                  </a:r>
                </a:p>
              </p:txBody>
            </p:sp>
          </p:grp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768CA819-0550-D5B4-98C5-8A0645B9F1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1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0553" y="5005922"/>
                <a:ext cx="1371600" cy="102855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4731C957-4513-E14D-3C1B-03D65D3C07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397424"/>
              </p:ext>
            </p:extLst>
          </p:nvPr>
        </p:nvGraphicFramePr>
        <p:xfrm>
          <a:off x="304800" y="1303026"/>
          <a:ext cx="4706435" cy="1962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3930092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63422847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844341287"/>
                    </a:ext>
                  </a:extLst>
                </a:gridCol>
                <a:gridCol w="516873">
                  <a:extLst>
                    <a:ext uri="{9D8B030D-6E8A-4147-A177-3AD203B41FA5}">
                      <a16:colId xmlns:a16="http://schemas.microsoft.com/office/drawing/2014/main" val="265979469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681903624"/>
                    </a:ext>
                  </a:extLst>
                </a:gridCol>
                <a:gridCol w="527123">
                  <a:extLst>
                    <a:ext uri="{9D8B030D-6E8A-4147-A177-3AD203B41FA5}">
                      <a16:colId xmlns:a16="http://schemas.microsoft.com/office/drawing/2014/main" val="98707174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78050007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806248326"/>
                    </a:ext>
                  </a:extLst>
                </a:gridCol>
                <a:gridCol w="553479">
                  <a:extLst>
                    <a:ext uri="{9D8B030D-6E8A-4147-A177-3AD203B41FA5}">
                      <a16:colId xmlns:a16="http://schemas.microsoft.com/office/drawing/2014/main" val="148103000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Gr.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Mfr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C, </a:t>
                      </a:r>
                      <a:r>
                        <a:rPr lang="en-US" sz="1400" dirty="0" err="1">
                          <a:effectLst/>
                        </a:rPr>
                        <a:t>uF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VR, V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ESR, </a:t>
                      </a:r>
                      <a:r>
                        <a:rPr lang="en-US" sz="1200" dirty="0" err="1">
                          <a:effectLst/>
                        </a:rPr>
                        <a:t>mohm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DF, 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DCL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uA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T</a:t>
                      </a:r>
                      <a:r>
                        <a:rPr lang="en-US" sz="1400" baseline="-25000" dirty="0" err="1">
                          <a:effectLst/>
                        </a:rPr>
                        <a:t>max</a:t>
                      </a:r>
                      <a:r>
                        <a:rPr lang="en-US" sz="1400" baseline="0">
                          <a:effectLst/>
                        </a:rPr>
                        <a:t>, C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H, mm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961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1486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9764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94.5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7865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7984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7391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205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4202398"/>
                  </a:ext>
                </a:extLst>
              </a:tr>
            </a:tbl>
          </a:graphicData>
        </a:graphic>
      </p:graphicFrame>
      <p:pic>
        <p:nvPicPr>
          <p:cNvPr id="46" name="Picture 45">
            <a:extLst>
              <a:ext uri="{FF2B5EF4-FFF2-40B4-BE49-F238E27FC236}">
                <a16:creationId xmlns:a16="http://schemas.microsoft.com/office/drawing/2014/main" id="{10192407-AA08-9EDC-2A80-6273D24252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74324" y="988120"/>
            <a:ext cx="3541076" cy="1939157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F60A7470-397C-2A94-9430-09B12BE85909}"/>
              </a:ext>
            </a:extLst>
          </p:cNvPr>
          <p:cNvGrpSpPr/>
          <p:nvPr/>
        </p:nvGrpSpPr>
        <p:grpSpPr>
          <a:xfrm>
            <a:off x="5542858" y="2981606"/>
            <a:ext cx="3143942" cy="1244276"/>
            <a:chOff x="5542858" y="4928173"/>
            <a:chExt cx="3143942" cy="1244276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672F5C0-ACDC-0BBC-15E0-3968B07DE2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15000" contras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56" b="24643"/>
            <a:stretch/>
          </p:blipFill>
          <p:spPr bwMode="auto">
            <a:xfrm>
              <a:off x="5542858" y="4928173"/>
              <a:ext cx="3143942" cy="124427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0666FC1-A6A8-957B-CFCD-73EFAFF2E706}"/>
                </a:ext>
              </a:extLst>
            </p:cNvPr>
            <p:cNvSpPr txBox="1"/>
            <p:nvPr/>
          </p:nvSpPr>
          <p:spPr>
            <a:xfrm>
              <a:off x="6290809" y="5768828"/>
              <a:ext cx="1329191" cy="307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15uF 35V</a:t>
              </a:r>
            </a:p>
          </p:txBody>
        </p:sp>
      </p:grpSp>
      <p:sp>
        <p:nvSpPr>
          <p:cNvPr id="47" name="Speech Bubble: Rectangle 46">
            <a:extLst>
              <a:ext uri="{FF2B5EF4-FFF2-40B4-BE49-F238E27FC236}">
                <a16:creationId xmlns:a16="http://schemas.microsoft.com/office/drawing/2014/main" id="{7EDAFEB4-9562-2BAE-BB37-F640C688E0D6}"/>
              </a:ext>
            </a:extLst>
          </p:cNvPr>
          <p:cNvSpPr/>
          <p:nvPr/>
        </p:nvSpPr>
        <p:spPr bwMode="auto">
          <a:xfrm>
            <a:off x="8141838" y="3412106"/>
            <a:ext cx="286355" cy="207379"/>
          </a:xfrm>
          <a:prstGeom prst="wedgeRectCallout">
            <a:avLst>
              <a:gd name="adj1" fmla="val -278132"/>
              <a:gd name="adj2" fmla="val -367995"/>
            </a:avLst>
          </a:prstGeom>
          <a:noFill/>
          <a:ln w="158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3D3C01"/>
              </a:solidFill>
              <a:effectLst/>
              <a:latin typeface="Arial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E563DA5-DFFD-D5A4-F255-25CAED2E2D43}"/>
              </a:ext>
            </a:extLst>
          </p:cNvPr>
          <p:cNvSpPr/>
          <p:nvPr/>
        </p:nvSpPr>
        <p:spPr>
          <a:xfrm>
            <a:off x="5415467" y="4343400"/>
            <a:ext cx="3576133" cy="2057400"/>
          </a:xfrm>
          <a:prstGeom prst="rect">
            <a:avLst/>
          </a:prstGeom>
          <a:solidFill>
            <a:srgbClr val="FFFFCC"/>
          </a:solidFill>
          <a:effectLst>
            <a:outerShdw blurRad="50800" dist="76200" dir="2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none" lIns="91440" rIns="0" anchor="t" anchorCtr="0">
            <a:noAutofit/>
          </a:bodyPr>
          <a:lstStyle/>
          <a:p>
            <a:pPr marL="0" marR="685800" lvl="1">
              <a:lnSpc>
                <a:spcPct val="105000"/>
              </a:lnSpc>
              <a:buClr>
                <a:srgbClr val="996633"/>
              </a:buClr>
              <a:buSzPct val="122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APCs use multilayer Al foil, but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 by shape and position of the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cathode LF, anode construction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(spacer) and welding.</a:t>
            </a:r>
          </a:p>
          <a:p>
            <a:pPr marL="0" marR="685800" lvl="1">
              <a:lnSpc>
                <a:spcPct val="105000"/>
              </a:lnSpc>
              <a:buClr>
                <a:srgbClr val="996633"/>
              </a:buClr>
              <a:buSzPct val="122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Oxide layers at the edges of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 plates might differ from oxide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pores.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A78BB1-6CDA-1ED6-FAD8-9E62A0018713}"/>
              </a:ext>
            </a:extLst>
          </p:cNvPr>
          <p:cNvSpPr/>
          <p:nvPr/>
        </p:nvSpPr>
        <p:spPr bwMode="auto">
          <a:xfrm>
            <a:off x="5414512" y="988120"/>
            <a:ext cx="3500888" cy="3262278"/>
          </a:xfrm>
          <a:prstGeom prst="rect">
            <a:avLst/>
          </a:prstGeom>
          <a:noFill/>
          <a:ln w="9525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3D3C01"/>
              </a:solidFill>
              <a:effectLst/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80A4D0-A87B-5EEF-2EFC-BDCF27E9F71A}"/>
              </a:ext>
            </a:extLst>
          </p:cNvPr>
          <p:cNvSpPr/>
          <p:nvPr/>
        </p:nvSpPr>
        <p:spPr bwMode="auto">
          <a:xfrm>
            <a:off x="263664" y="3383280"/>
            <a:ext cx="5110660" cy="1645920"/>
          </a:xfrm>
          <a:prstGeom prst="rect">
            <a:avLst/>
          </a:prstGeom>
          <a:noFill/>
          <a:ln w="9525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3D3C0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640D8D-5898-240D-AEFC-40C695C4BFCC}"/>
              </a:ext>
            </a:extLst>
          </p:cNvPr>
          <p:cNvSpPr/>
          <p:nvPr/>
        </p:nvSpPr>
        <p:spPr bwMode="auto">
          <a:xfrm>
            <a:off x="263664" y="5168537"/>
            <a:ext cx="5110660" cy="1097280"/>
          </a:xfrm>
          <a:prstGeom prst="rect">
            <a:avLst/>
          </a:prstGeom>
          <a:noFill/>
          <a:ln w="9525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3D3C01"/>
              </a:solidFill>
              <a:effectLst/>
              <a:latin typeface="Arial" charset="0"/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A0830ADD-978C-E191-3716-82DCF2A32BB9}"/>
              </a:ext>
            </a:extLst>
          </p:cNvPr>
          <p:cNvSpPr/>
          <p:nvPr/>
        </p:nvSpPr>
        <p:spPr bwMode="auto">
          <a:xfrm>
            <a:off x="2378193" y="4081156"/>
            <a:ext cx="286355" cy="274320"/>
          </a:xfrm>
          <a:prstGeom prst="wedgeRectCallout">
            <a:avLst>
              <a:gd name="adj1" fmla="val -141279"/>
              <a:gd name="adj2" fmla="val -11050"/>
            </a:avLst>
          </a:prstGeom>
          <a:noFill/>
          <a:ln w="158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3D3C0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210255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914400"/>
          </a:xfrm>
        </p:spPr>
        <p:txBody>
          <a:bodyPr/>
          <a:lstStyle/>
          <a:p>
            <a:r>
              <a:rPr lang="en-US" dirty="0">
                <a:solidFill>
                  <a:srgbClr val="996633"/>
                </a:solidFill>
              </a:rPr>
              <a:t>High Temperature Storage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7200" y="1049212"/>
            <a:ext cx="6590907" cy="714876"/>
          </a:xfrm>
          <a:prstGeom prst="rect">
            <a:avLst/>
          </a:prstGeom>
        </p:spPr>
        <p:txBody>
          <a:bodyPr wrap="none" rIns="0">
            <a:spAutoFit/>
          </a:bodyPr>
          <a:lstStyle/>
          <a:p>
            <a:pPr marL="339725" marR="685800" lvl="1" indent="-339725">
              <a:lnSpc>
                <a:spcPct val="107000"/>
              </a:lnSpc>
              <a:spcBef>
                <a:spcPts val="400"/>
              </a:spcBef>
              <a:buClr>
                <a:srgbClr val="996633"/>
              </a:buClr>
              <a:buSzPct val="122000"/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HTS was carried out at 100C, 125C, and 150C.</a:t>
            </a:r>
          </a:p>
          <a:p>
            <a:pPr marL="339725" marR="685800" lvl="1" indent="-339725">
              <a:lnSpc>
                <a:spcPct val="107000"/>
              </a:lnSpc>
              <a:spcBef>
                <a:spcPts val="400"/>
              </a:spcBef>
              <a:buClr>
                <a:srgbClr val="996633"/>
              </a:buClr>
              <a:buSzPct val="122000"/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TTF was determined at 10% decrease of capacitance.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28600" y="6324600"/>
            <a:ext cx="7848600" cy="476250"/>
          </a:xfrm>
        </p:spPr>
        <p:txBody>
          <a:bodyPr/>
          <a:lstStyle/>
          <a:p>
            <a:pPr algn="l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SPCD'24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AD4714-5380-4A57-86D7-4488CC0CC17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941020-81F2-6685-739C-4A2B7D5206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280" y="4623165"/>
            <a:ext cx="2377440" cy="17703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B8EE11-B2D5-E3A6-2C69-654DD678D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040" y="914400"/>
            <a:ext cx="2377440" cy="17860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ABDD02-9681-8C91-4954-D27E90F49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280" y="2776689"/>
            <a:ext cx="2377440" cy="17748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FBFDC08-8935-BD0B-C463-4989B3241951}"/>
              </a:ext>
            </a:extLst>
          </p:cNvPr>
          <p:cNvSpPr/>
          <p:nvPr/>
        </p:nvSpPr>
        <p:spPr>
          <a:xfrm>
            <a:off x="457200" y="3933581"/>
            <a:ext cx="5852160" cy="2314819"/>
          </a:xfrm>
          <a:prstGeom prst="rect">
            <a:avLst/>
          </a:prstGeom>
          <a:solidFill>
            <a:srgbClr val="FFFFCC"/>
          </a:solidFill>
          <a:effectLst>
            <a:outerShdw blurRad="50800" dist="76200" dir="2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none" lIns="91440" rIns="0" anchor="t" anchorCtr="0">
            <a:noAutofit/>
          </a:bodyPr>
          <a:lstStyle/>
          <a:p>
            <a:pPr marL="287338" marR="685800" lvl="1" indent="-287338">
              <a:lnSpc>
                <a:spcPct val="107000"/>
              </a:lnSpc>
              <a:spcBef>
                <a:spcPts val="200"/>
              </a:spcBef>
              <a:buClr>
                <a:srgbClr val="996633"/>
              </a:buClr>
              <a:buSzPct val="122000"/>
              <a:buFont typeface="Wingdings" panose="05000000000000000000" pitchFamily="2" charset="2"/>
              <a:buChar char="ü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Behavior of the parts during HTS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 similar to PTCs.</a:t>
            </a:r>
          </a:p>
          <a:p>
            <a:pPr marL="287338" marR="685800" lvl="1" indent="-287338">
              <a:lnSpc>
                <a:spcPct val="107000"/>
              </a:lnSpc>
              <a:spcBef>
                <a:spcPts val="200"/>
              </a:spcBef>
              <a:buClr>
                <a:srgbClr val="996633"/>
              </a:buClr>
              <a:buSzPct val="122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Significant increase of DCL at T &gt; 100C.</a:t>
            </a:r>
          </a:p>
          <a:p>
            <a:pPr marL="287338" marR="685800" lvl="1" indent="-287338">
              <a:lnSpc>
                <a:spcPct val="107000"/>
              </a:lnSpc>
              <a:spcBef>
                <a:spcPts val="200"/>
              </a:spcBef>
              <a:buClr>
                <a:srgbClr val="996633"/>
              </a:buClr>
              <a:buSzPct val="122000"/>
              <a:buFont typeface="Wingdings" panose="05000000000000000000" pitchFamily="2" charset="2"/>
              <a:buChar char="ü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Three cycles of reflow soldering (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= 235C) did 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not degrade DCL and VBR.</a:t>
            </a:r>
          </a:p>
          <a:p>
            <a:pPr marL="287338" marR="685800" lvl="1" indent="-287338">
              <a:lnSpc>
                <a:spcPct val="107000"/>
              </a:lnSpc>
              <a:spcBef>
                <a:spcPts val="200"/>
              </a:spcBef>
              <a:buClr>
                <a:srgbClr val="996633"/>
              </a:buClr>
              <a:buSzPct val="122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tendency of reducing VBR after HTS.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marR="685800" lvl="1" indent="-287338">
              <a:lnSpc>
                <a:spcPct val="107000"/>
              </a:lnSpc>
              <a:spcBef>
                <a:spcPts val="200"/>
              </a:spcBef>
              <a:buClr>
                <a:srgbClr val="996633"/>
              </a:buClr>
              <a:buSzPct val="122000"/>
              <a:buFont typeface="Wingdings" panose="05000000000000000000" pitchFamily="2" charset="2"/>
              <a:buChar char="ü"/>
            </a:pP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8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of degradation processes 0.73 ±0.1 eV.</a:t>
            </a:r>
          </a:p>
          <a:p>
            <a:pPr marL="287338" marR="685800" lvl="1" indent="-287338">
              <a:lnSpc>
                <a:spcPct val="107000"/>
              </a:lnSpc>
              <a:spcBef>
                <a:spcPts val="200"/>
              </a:spcBef>
              <a:buClr>
                <a:srgbClr val="996633"/>
              </a:buClr>
              <a:buSzPct val="122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Extrapolations to 65C indicate TTF from 6 to 48years.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685800" lvl="1">
              <a:lnSpc>
                <a:spcPct val="107000"/>
              </a:lnSpc>
              <a:spcBef>
                <a:spcPts val="600"/>
              </a:spcBef>
              <a:buClr>
                <a:srgbClr val="996633"/>
              </a:buClr>
              <a:buSzPct val="122000"/>
              <a:buFont typeface="Wingdings" panose="05000000000000000000" pitchFamily="2" charset="2"/>
              <a:buChar char="ü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B727B8-BDBA-E3E8-BD5F-ADD823799617}"/>
              </a:ext>
            </a:extLst>
          </p:cNvPr>
          <p:cNvGrpSpPr/>
          <p:nvPr/>
        </p:nvGrpSpPr>
        <p:grpSpPr>
          <a:xfrm>
            <a:off x="758734" y="1750133"/>
            <a:ext cx="5108666" cy="2059867"/>
            <a:chOff x="758734" y="1597733"/>
            <a:chExt cx="5108666" cy="205986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E0CCC9B-F8F7-0B10-6841-AD05EE7048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734" y="1828800"/>
              <a:ext cx="2449286" cy="1828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3ED8E18-A7E5-A42C-6714-4364D91A17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929" y="1828800"/>
              <a:ext cx="2447471" cy="1828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BCB74BE-6A3F-C01D-8B56-F2B6B95E0C84}"/>
                </a:ext>
              </a:extLst>
            </p:cNvPr>
            <p:cNvSpPr txBox="1"/>
            <p:nvPr/>
          </p:nvSpPr>
          <p:spPr>
            <a:xfrm>
              <a:off x="1780357" y="1597733"/>
              <a:ext cx="395260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Examples of degradation of C and DF</a:t>
              </a:r>
              <a:endParaRPr lang="en-US" sz="16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33651368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914400"/>
          </a:xfrm>
        </p:spPr>
        <p:txBody>
          <a:bodyPr/>
          <a:lstStyle/>
          <a:p>
            <a:r>
              <a:rPr lang="en-US" dirty="0">
                <a:solidFill>
                  <a:srgbClr val="996633"/>
                </a:solidFill>
              </a:rPr>
              <a:t>Anomalous Charging Currents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00396" y="1165211"/>
            <a:ext cx="8443604" cy="101123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287338" marR="685800" lvl="1" indent="-287338">
              <a:lnSpc>
                <a:spcPct val="107000"/>
              </a:lnSpc>
              <a:spcBef>
                <a:spcPts val="400"/>
              </a:spcBef>
              <a:buClr>
                <a:srgbClr val="996633"/>
              </a:buClr>
              <a:buSzPct val="122000"/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level of ACC in APCs was measured using a power surge test.</a:t>
            </a:r>
          </a:p>
          <a:p>
            <a:pPr marL="287338" marR="685800" lvl="1" indent="-287338">
              <a:lnSpc>
                <a:spcPct val="107000"/>
              </a:lnSpc>
              <a:spcBef>
                <a:spcPts val="400"/>
              </a:spcBef>
              <a:buClr>
                <a:srgbClr val="996633"/>
              </a:buClr>
              <a:buSzPct val="122000"/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transfer charge,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dissipated energy,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during anomalous charging in PTCs can exceed 0.1 C and 1 J, respectively.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28600" y="6324600"/>
            <a:ext cx="7848600" cy="476250"/>
          </a:xfrm>
        </p:spPr>
        <p:txBody>
          <a:bodyPr/>
          <a:lstStyle/>
          <a:p>
            <a:pPr algn="l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SPCD'24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AD4714-5380-4A57-86D7-4488CC0CC17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BFDC08-8935-BD0B-C463-4989B3241951}"/>
              </a:ext>
            </a:extLst>
          </p:cNvPr>
          <p:cNvSpPr/>
          <p:nvPr/>
        </p:nvSpPr>
        <p:spPr>
          <a:xfrm>
            <a:off x="3352800" y="4813935"/>
            <a:ext cx="5334000" cy="1586865"/>
          </a:xfrm>
          <a:prstGeom prst="rect">
            <a:avLst/>
          </a:prstGeom>
          <a:solidFill>
            <a:srgbClr val="FFFFCC"/>
          </a:solidFill>
          <a:effectLst>
            <a:outerShdw blurRad="50800" dist="76200" dir="2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none" lIns="91440" rIns="0" anchor="t" anchorCtr="0">
            <a:noAutofit/>
          </a:bodyPr>
          <a:lstStyle/>
          <a:p>
            <a:pPr marL="287338" marR="685800" lvl="1" indent="-287338">
              <a:lnSpc>
                <a:spcPct val="107000"/>
              </a:lnSpc>
              <a:spcBef>
                <a:spcPts val="200"/>
              </a:spcBef>
              <a:buClr>
                <a:srgbClr val="996633"/>
              </a:buClr>
              <a:buSzPct val="122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Contrary to PTCs, there is no ACC in dry APCs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initially or after HTS.</a:t>
            </a:r>
          </a:p>
          <a:p>
            <a:pPr marL="287338" marR="685800" lvl="1" indent="-287338">
              <a:lnSpc>
                <a:spcPct val="107000"/>
              </a:lnSpc>
              <a:spcBef>
                <a:spcPts val="200"/>
              </a:spcBef>
              <a:buClr>
                <a:srgbClr val="996633"/>
              </a:buClr>
              <a:buSzPct val="122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difference is likely due to different level and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distributions of traps in anodic Ta2O5 and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Al2O3 dielectrics.</a:t>
            </a:r>
          </a:p>
          <a:p>
            <a:pPr marL="0" marR="685800" lvl="1">
              <a:lnSpc>
                <a:spcPct val="107000"/>
              </a:lnSpc>
              <a:spcBef>
                <a:spcPts val="600"/>
              </a:spcBef>
              <a:buClr>
                <a:srgbClr val="996633"/>
              </a:buClr>
              <a:buSzPct val="122000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23F487-5901-8778-FF59-03F4D1F9C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96" y="2350955"/>
            <a:ext cx="2560320" cy="19162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9CFF0E-5CFE-D8EB-1141-895AC65BC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396" y="4419600"/>
            <a:ext cx="2560320" cy="1920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04B8D74-7E8A-E7B2-1642-CD2A768063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175322"/>
              </p:ext>
            </p:extLst>
          </p:nvPr>
        </p:nvGraphicFramePr>
        <p:xfrm>
          <a:off x="3412472" y="2286000"/>
          <a:ext cx="4893328" cy="2487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3799344997"/>
                    </a:ext>
                  </a:extLst>
                </a:gridCol>
                <a:gridCol w="674845">
                  <a:extLst>
                    <a:ext uri="{9D8B030D-6E8A-4147-A177-3AD203B41FA5}">
                      <a16:colId xmlns:a16="http://schemas.microsoft.com/office/drawing/2014/main" val="2967338399"/>
                    </a:ext>
                  </a:extLst>
                </a:gridCol>
                <a:gridCol w="674845">
                  <a:extLst>
                    <a:ext uri="{9D8B030D-6E8A-4147-A177-3AD203B41FA5}">
                      <a16:colId xmlns:a16="http://schemas.microsoft.com/office/drawing/2014/main" val="691990406"/>
                    </a:ext>
                  </a:extLst>
                </a:gridCol>
                <a:gridCol w="608311">
                  <a:extLst>
                    <a:ext uri="{9D8B030D-6E8A-4147-A177-3AD203B41FA5}">
                      <a16:colId xmlns:a16="http://schemas.microsoft.com/office/drawing/2014/main" val="213283429"/>
                    </a:ext>
                  </a:extLst>
                </a:gridCol>
                <a:gridCol w="712865">
                  <a:extLst>
                    <a:ext uri="{9D8B030D-6E8A-4147-A177-3AD203B41FA5}">
                      <a16:colId xmlns:a16="http://schemas.microsoft.com/office/drawing/2014/main" val="4234476777"/>
                    </a:ext>
                  </a:extLst>
                </a:gridCol>
                <a:gridCol w="608311">
                  <a:extLst>
                    <a:ext uri="{9D8B030D-6E8A-4147-A177-3AD203B41FA5}">
                      <a16:colId xmlns:a16="http://schemas.microsoft.com/office/drawing/2014/main" val="1858197703"/>
                    </a:ext>
                  </a:extLst>
                </a:gridCol>
                <a:gridCol w="608311">
                  <a:extLst>
                    <a:ext uri="{9D8B030D-6E8A-4147-A177-3AD203B41FA5}">
                      <a16:colId xmlns:a16="http://schemas.microsoft.com/office/drawing/2014/main" val="192679677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2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966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experimental </a:t>
                      </a:r>
                      <a:endParaRPr lang="en-US" sz="12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966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calculated </a:t>
                      </a:r>
                      <a:endParaRPr lang="en-US" sz="12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966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2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2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9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39917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91440" algn="l" fontAlgn="b"/>
                      <a:endParaRPr lang="en-US" sz="12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Charge, C</a:t>
                      </a:r>
                      <a:endParaRPr lang="en-US" sz="12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energy, J</a:t>
                      </a:r>
                      <a:endParaRPr lang="en-US" sz="12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CV, C</a:t>
                      </a:r>
                      <a:endParaRPr lang="en-US" sz="12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CV</a:t>
                      </a:r>
                      <a:r>
                        <a:rPr lang="en-US" sz="1200" b="1" u="none" strike="noStrike" baseline="30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12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, J</a:t>
                      </a:r>
                      <a:endParaRPr lang="en-US" sz="12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charge ratio</a:t>
                      </a:r>
                      <a:endParaRPr lang="en-US" sz="12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energy ratio</a:t>
                      </a:r>
                      <a:endParaRPr lang="en-US" sz="12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9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50428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33uF 10V</a:t>
                      </a:r>
                      <a:endParaRPr lang="en-US" sz="12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2.2E-04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2.0E-03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3.3E-04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3.3E-03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0.66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0.61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44996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15uF 25V</a:t>
                      </a:r>
                      <a:endParaRPr lang="en-US" sz="12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3.1E-04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5.3E-03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3.8E-04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9.4E-03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0.83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0.57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77937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15uF 35V</a:t>
                      </a:r>
                      <a:endParaRPr lang="en-US" sz="12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4.9E-04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1.1E-02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5.3E-04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1.8E-02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0.93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0.62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198768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120uF 6.3V</a:t>
                      </a:r>
                      <a:endParaRPr lang="en-US" sz="12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7.1E-04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2.6E-03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7.6E-04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4.8E-03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0.94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0.55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74624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180uF 6.3V</a:t>
                      </a:r>
                      <a:endParaRPr lang="en-US" sz="12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1.1E-03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4.2E-03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1.1E-03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7.1E-03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0.94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0.59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190613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150uF 6.3V</a:t>
                      </a:r>
                      <a:endParaRPr lang="en-US" sz="12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9.7E-04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3.8E-03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9.5E-04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6.0E-03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1.03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0.64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6360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100uF 6.3V</a:t>
                      </a:r>
                      <a:endParaRPr lang="en-US" sz="12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8.5E-04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3.4E-03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6.3E-04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4.0E-03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1.36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0.85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2525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266990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r>
              <a:rPr lang="en-US" dirty="0">
                <a:solidFill>
                  <a:srgbClr val="996633"/>
                </a:solidFill>
              </a:rPr>
              <a:t>Effect of Humidity on AC Characteristics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9051" y="1119606"/>
            <a:ext cx="8784949" cy="632994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marL="287338" marR="685800" lvl="1" indent="-287338">
              <a:lnSpc>
                <a:spcPct val="107000"/>
              </a:lnSpc>
              <a:spcBef>
                <a:spcPts val="400"/>
              </a:spcBef>
              <a:buClr>
                <a:srgbClr val="996633"/>
              </a:buClr>
              <a:buSzPct val="122000"/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Conditions during storage in humid environments: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(1) 20C, 95% RH for 1500hr, (2) 85C, 85% RH for 850hr, (3) 85C, 60% RH for 500hr.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28600" y="6324600"/>
            <a:ext cx="7848600" cy="476250"/>
          </a:xfrm>
        </p:spPr>
        <p:txBody>
          <a:bodyPr/>
          <a:lstStyle/>
          <a:p>
            <a:pPr algn="l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SPCD'24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AD4714-5380-4A57-86D7-4488CC0CC17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054A32-CDE2-D911-3DAD-6A09B910AF8C}"/>
              </a:ext>
            </a:extLst>
          </p:cNvPr>
          <p:cNvSpPr/>
          <p:nvPr/>
        </p:nvSpPr>
        <p:spPr>
          <a:xfrm>
            <a:off x="511451" y="5261969"/>
            <a:ext cx="8175349" cy="1215031"/>
          </a:xfrm>
          <a:prstGeom prst="rect">
            <a:avLst/>
          </a:prstGeom>
          <a:solidFill>
            <a:srgbClr val="FFFFCC"/>
          </a:solidFill>
          <a:effectLst>
            <a:outerShdw blurRad="50800" dist="76200" dir="2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none" lIns="91440" rIns="0" anchor="t" anchorCtr="0">
            <a:noAutofit/>
          </a:bodyPr>
          <a:lstStyle/>
          <a:p>
            <a:pPr marL="287338" marR="685800" lvl="1" indent="-287338">
              <a:lnSpc>
                <a:spcPct val="105000"/>
              </a:lnSpc>
              <a:buClr>
                <a:srgbClr val="996633"/>
              </a:buClr>
              <a:buSzPct val="122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most cases, parameters are stabilizing after 200 hours of storage at 85C.</a:t>
            </a:r>
          </a:p>
          <a:p>
            <a:pPr marL="287338" marR="685800" lvl="1" indent="-287338">
              <a:lnSpc>
                <a:spcPct val="105000"/>
              </a:lnSpc>
              <a:buClr>
                <a:srgbClr val="996633"/>
              </a:buClr>
              <a:buSzPct val="122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DF had a tendency of gradual increasing and for 3 out of 7 lots exceeded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specified values after 85/85 testing.</a:t>
            </a:r>
          </a:p>
          <a:p>
            <a:pPr marL="287338" marR="685800" lvl="1" indent="-287338">
              <a:lnSpc>
                <a:spcPct val="105000"/>
              </a:lnSpc>
              <a:buClr>
                <a:srgbClr val="996633"/>
              </a:buClr>
              <a:buSzPct val="122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Variations of ESR are below 3×IL for all types except 150uF/6.3V.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A6789F3-3561-BC12-F6B7-5C91F90013CB}"/>
              </a:ext>
            </a:extLst>
          </p:cNvPr>
          <p:cNvGrpSpPr/>
          <p:nvPr/>
        </p:nvGrpSpPr>
        <p:grpSpPr>
          <a:xfrm>
            <a:off x="486235" y="1793208"/>
            <a:ext cx="6371765" cy="3388392"/>
            <a:chOff x="1400636" y="1545924"/>
            <a:chExt cx="6371765" cy="33883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E58D11B-F78F-D7F7-A14C-8EACC2CCB720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0636" y="3281172"/>
              <a:ext cx="2103120" cy="16459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21C967E-AB26-A829-0B02-B941A92134D0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5681" y="3288396"/>
              <a:ext cx="2103120" cy="16459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E1EA033-D2CF-23AA-60EA-EB693B828FE1}"/>
                </a:ext>
              </a:extLst>
            </p:cNvPr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9281" y="3288396"/>
              <a:ext cx="2103120" cy="16459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54C1300-E873-199B-D8BA-D10B161EC9AD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00636" y="1545924"/>
              <a:ext cx="2103120" cy="16459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E3B21F1-60A8-15B9-D5D0-1493D9D646C0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35681" y="1562325"/>
              <a:ext cx="2103120" cy="16459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85C034B-2177-7808-5D9F-7C6E9666B4B9}"/>
                </a:ext>
              </a:extLst>
            </p:cNvPr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69281" y="1586927"/>
              <a:ext cx="2103120" cy="16459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E0DE382-0DEF-0990-B175-9D5EDFB8B9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0399" y="1825556"/>
            <a:ext cx="1828801" cy="33560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0014601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914400"/>
          </a:xfrm>
        </p:spPr>
        <p:txBody>
          <a:bodyPr/>
          <a:lstStyle/>
          <a:p>
            <a:r>
              <a:rPr lang="en-US" dirty="0">
                <a:solidFill>
                  <a:srgbClr val="996633"/>
                </a:solidFill>
              </a:rPr>
              <a:t>Effect of Humidity on DCL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28600" y="6324600"/>
            <a:ext cx="7848600" cy="476250"/>
          </a:xfrm>
        </p:spPr>
        <p:txBody>
          <a:bodyPr/>
          <a:lstStyle/>
          <a:p>
            <a:pPr algn="l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SPCD'24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AD4714-5380-4A57-86D7-4488CC0CC17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686FE7-4846-6684-7AB4-165DA0B2FD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717" y="3859646"/>
            <a:ext cx="2560320" cy="1931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054A32-CDE2-D911-3DAD-6A09B910AF8C}"/>
              </a:ext>
            </a:extLst>
          </p:cNvPr>
          <p:cNvSpPr/>
          <p:nvPr/>
        </p:nvSpPr>
        <p:spPr>
          <a:xfrm>
            <a:off x="439393" y="3505200"/>
            <a:ext cx="5833272" cy="2820127"/>
          </a:xfrm>
          <a:prstGeom prst="rect">
            <a:avLst/>
          </a:prstGeom>
          <a:solidFill>
            <a:srgbClr val="FFFFCC"/>
          </a:solidFill>
          <a:effectLst>
            <a:outerShdw blurRad="50800" dist="76200" dir="2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none" lIns="91440" rIns="0" anchor="t" anchorCtr="0">
            <a:noAutofit/>
          </a:bodyPr>
          <a:lstStyle/>
          <a:p>
            <a:pPr marL="287338" marR="685800" lvl="1" indent="-287338">
              <a:lnSpc>
                <a:spcPct val="107000"/>
              </a:lnSpc>
              <a:spcBef>
                <a:spcPts val="300"/>
              </a:spcBef>
              <a:buClr>
                <a:srgbClr val="996633"/>
              </a:buClr>
              <a:buSzPct val="122000"/>
              <a:buFont typeface="Wingdings" panose="05000000000000000000" pitchFamily="2" charset="2"/>
              <a:buChar char="ü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Moisture degraded DCL in 5 out of 7 types, but 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currents in two lots remained stable.</a:t>
            </a:r>
          </a:p>
          <a:p>
            <a:pPr marL="287338" marR="685800" lvl="1" indent="-287338">
              <a:lnSpc>
                <a:spcPct val="107000"/>
              </a:lnSpc>
              <a:spcBef>
                <a:spcPts val="300"/>
              </a:spcBef>
              <a:buClr>
                <a:srgbClr val="996633"/>
              </a:buClr>
              <a:buSzPct val="122000"/>
              <a:buFont typeface="Wingdings" panose="05000000000000000000" pitchFamily="2" charset="2"/>
              <a:buChar char="ü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Absorption currents after humidity storage increased 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substantially in 2 out of 4 part types indicating 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difference in the structure of oxides.</a:t>
            </a:r>
          </a:p>
          <a:p>
            <a:pPr marL="287338" marR="685800" lvl="1" indent="-287338">
              <a:lnSpc>
                <a:spcPct val="107000"/>
              </a:lnSpc>
              <a:spcBef>
                <a:spcPts val="300"/>
              </a:spcBef>
              <a:buClr>
                <a:srgbClr val="996633"/>
              </a:buClr>
              <a:buSzPct val="122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Leakage currents decreased with time under bias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likely due to anodic oxidation.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7338" marR="685800" lvl="1" indent="-287338">
              <a:lnSpc>
                <a:spcPct val="107000"/>
              </a:lnSpc>
              <a:spcBef>
                <a:spcPts val="300"/>
              </a:spcBef>
              <a:buClr>
                <a:srgbClr val="996633"/>
              </a:buClr>
              <a:buSzPct val="122000"/>
              <a:buFont typeface="Wingdings" panose="05000000000000000000" pitchFamily="2" charset="2"/>
              <a:buChar char="ü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ll lots passed 85/60 test that is sufficient for space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applications.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8F9C83-1246-8182-D866-9E435F9D1ED2}"/>
              </a:ext>
            </a:extLst>
          </p:cNvPr>
          <p:cNvGrpSpPr/>
          <p:nvPr/>
        </p:nvGrpSpPr>
        <p:grpSpPr>
          <a:xfrm>
            <a:off x="381000" y="1219200"/>
            <a:ext cx="8610600" cy="2218167"/>
            <a:chOff x="457200" y="1492169"/>
            <a:chExt cx="8610600" cy="2218167"/>
          </a:xfrm>
        </p:grpSpPr>
        <p:sp>
          <p:nvSpPr>
            <p:cNvPr id="23" name="Rectangle 22"/>
            <p:cNvSpPr/>
            <p:nvPr/>
          </p:nvSpPr>
          <p:spPr>
            <a:xfrm>
              <a:off x="1371600" y="1492169"/>
              <a:ext cx="7696200" cy="336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685800" lvl="1">
                <a:lnSpc>
                  <a:spcPct val="107000"/>
                </a:lnSpc>
                <a:spcBef>
                  <a:spcPts val="400"/>
                </a:spcBef>
                <a:buClr>
                  <a:srgbClr val="996633"/>
                </a:buClr>
                <a:buSzPct val="122000"/>
              </a:pPr>
              <a:r>
                <a:rPr lang="en-US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Initial                           After 85/85                    Bias at 9V                    Final  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5835553-449D-FF00-E501-AF1430042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" y="1778782"/>
              <a:ext cx="8420748" cy="19315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68645894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Rrating and derating for tantalum and ceramic capacitors P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3D3C0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3D3C0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Rrating and derating for tantalum and ceramic capacitors P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3D3C0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3D3C0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B505F0AAF8854BA7D2674B04F786C6" ma:contentTypeVersion="6" ma:contentTypeDescription="Create a new document." ma:contentTypeScope="" ma:versionID="0a9a67665d95953682270a56ef237d6d">
  <xsd:schema xmlns:xsd="http://www.w3.org/2001/XMLSchema" xmlns:xs="http://www.w3.org/2001/XMLSchema" xmlns:p="http://schemas.microsoft.com/office/2006/metadata/properties" xmlns:ns1="http://schemas.microsoft.com/sharepoint/v3" xmlns:ns2="f56811fa-b606-4f2e-bb30-f06042c05933" targetNamespace="http://schemas.microsoft.com/office/2006/metadata/properties" ma:root="true" ma:fieldsID="4a65544b1edf5d5962745fcf9921f865" ns1:_="" ns2:_="">
    <xsd:import namespace="http://schemas.microsoft.com/sharepoint/v3"/>
    <xsd:import namespace="f56811fa-b606-4f2e-bb30-f06042c0593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811fa-b606-4f2e-bb30-f06042c0593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F3250D6-CFDA-4E07-8166-7DE5A978B48D}"/>
</file>

<file path=customXml/itemProps2.xml><?xml version="1.0" encoding="utf-8"?>
<ds:datastoreItem xmlns:ds="http://schemas.openxmlformats.org/officeDocument/2006/customXml" ds:itemID="{46C9F94A-8C40-4149-B61B-4BDAABA52752}"/>
</file>

<file path=customXml/itemProps3.xml><?xml version="1.0" encoding="utf-8"?>
<ds:datastoreItem xmlns:ds="http://schemas.openxmlformats.org/officeDocument/2006/customXml" ds:itemID="{46317871-255B-4474-B42C-950D9F4A724F}"/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Rrating and derating for tantalum and ceramic capacitors PE</Template>
  <TotalTime>40929</TotalTime>
  <Words>1322</Words>
  <Application>Microsoft Office PowerPoint</Application>
  <PresentationFormat>On-screen Show (4:3)</PresentationFormat>
  <Paragraphs>304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Arial Unicode MS</vt:lpstr>
      <vt:lpstr>Calibri</vt:lpstr>
      <vt:lpstr>Cambria Math</vt:lpstr>
      <vt:lpstr>Wingdings</vt:lpstr>
      <vt:lpstr>Rrating and derating for tantalum and ceramic capacitors PE</vt:lpstr>
      <vt:lpstr>1_Custom Design</vt:lpstr>
      <vt:lpstr>Custom Design</vt:lpstr>
      <vt:lpstr>1_Rrating and derating for tantalum and ceramic capacitors PE</vt:lpstr>
      <vt:lpstr>2_Custom Design</vt:lpstr>
      <vt:lpstr>3_Custom Design</vt:lpstr>
      <vt:lpstr>PowerPoint Presentation</vt:lpstr>
      <vt:lpstr>List of Acronyms</vt:lpstr>
      <vt:lpstr>Outline</vt:lpstr>
      <vt:lpstr>Benefits and Problems with Aluminum Polymer Capacitors</vt:lpstr>
      <vt:lpstr>Used Parts and Design</vt:lpstr>
      <vt:lpstr>High Temperature Storage</vt:lpstr>
      <vt:lpstr>Anomalous Charging Currents</vt:lpstr>
      <vt:lpstr>Effect of Humidity on AC Characteristics</vt:lpstr>
      <vt:lpstr>Effect of Humidity on DCL</vt:lpstr>
      <vt:lpstr>Effect of Humidity on VBR</vt:lpstr>
      <vt:lpstr>Leakage Currents during HALT</vt:lpstr>
      <vt:lpstr>Highly Accelerated Life Test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ceramic and tantalum capacitors</dc:title>
  <dc:creator>Teverovsky</dc:creator>
  <cp:keywords>reliability, PME, BME, ceramic capacitors, tantalum capacitors, testing</cp:keywords>
  <cp:lastModifiedBy>Brusse, Jay A. (GSFC-562.0)[SCIENCE SYSTEMS AND APPLICATIONS INC]</cp:lastModifiedBy>
  <cp:revision>689</cp:revision>
  <dcterms:created xsi:type="dcterms:W3CDTF">2013-04-20T22:12:01Z</dcterms:created>
  <dcterms:modified xsi:type="dcterms:W3CDTF">2024-10-10T15:41:22Z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0x010100A3B505F0AAF8854BA7D2674B04F786C6</vt:lpwstr>
  </property>
</Properties>
</file>